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32918400" cy="21945600"/>
  <p:notesSz cx="7315200" cy="9601200"/>
  <p:defaultTextStyle>
    <a:defPPr>
      <a:defRPr lang="en-US"/>
    </a:defPPr>
    <a:lvl1pPr algn="ctr" rtl="0" fontAlgn="base">
      <a:spcBef>
        <a:spcPct val="0"/>
      </a:spcBef>
      <a:spcAft>
        <a:spcPct val="0"/>
      </a:spcAft>
      <a:defRPr sz="6100" kern="1200">
        <a:solidFill>
          <a:schemeClr val="tx1"/>
        </a:solidFill>
        <a:latin typeface="Arial" charset="0"/>
        <a:ea typeface="+mn-ea"/>
        <a:cs typeface="+mn-cs"/>
      </a:defRPr>
    </a:lvl1pPr>
    <a:lvl2pPr marL="326532" algn="ctr" rtl="0" fontAlgn="base">
      <a:spcBef>
        <a:spcPct val="0"/>
      </a:spcBef>
      <a:spcAft>
        <a:spcPct val="0"/>
      </a:spcAft>
      <a:defRPr sz="6100" kern="1200">
        <a:solidFill>
          <a:schemeClr val="tx1"/>
        </a:solidFill>
        <a:latin typeface="Arial" charset="0"/>
        <a:ea typeface="+mn-ea"/>
        <a:cs typeface="+mn-cs"/>
      </a:defRPr>
    </a:lvl2pPr>
    <a:lvl3pPr marL="653064" algn="ctr" rtl="0" fontAlgn="base">
      <a:spcBef>
        <a:spcPct val="0"/>
      </a:spcBef>
      <a:spcAft>
        <a:spcPct val="0"/>
      </a:spcAft>
      <a:defRPr sz="6100" kern="1200">
        <a:solidFill>
          <a:schemeClr val="tx1"/>
        </a:solidFill>
        <a:latin typeface="Arial" charset="0"/>
        <a:ea typeface="+mn-ea"/>
        <a:cs typeface="+mn-cs"/>
      </a:defRPr>
    </a:lvl3pPr>
    <a:lvl4pPr marL="979597" algn="ctr" rtl="0" fontAlgn="base">
      <a:spcBef>
        <a:spcPct val="0"/>
      </a:spcBef>
      <a:spcAft>
        <a:spcPct val="0"/>
      </a:spcAft>
      <a:defRPr sz="6100" kern="1200">
        <a:solidFill>
          <a:schemeClr val="tx1"/>
        </a:solidFill>
        <a:latin typeface="Arial" charset="0"/>
        <a:ea typeface="+mn-ea"/>
        <a:cs typeface="+mn-cs"/>
      </a:defRPr>
    </a:lvl4pPr>
    <a:lvl5pPr marL="1306129" algn="ctr" rtl="0" fontAlgn="base">
      <a:spcBef>
        <a:spcPct val="0"/>
      </a:spcBef>
      <a:spcAft>
        <a:spcPct val="0"/>
      </a:spcAft>
      <a:defRPr sz="6100" kern="1200">
        <a:solidFill>
          <a:schemeClr val="tx1"/>
        </a:solidFill>
        <a:latin typeface="Arial" charset="0"/>
        <a:ea typeface="+mn-ea"/>
        <a:cs typeface="+mn-cs"/>
      </a:defRPr>
    </a:lvl5pPr>
    <a:lvl6pPr marL="1632661" algn="l" defTabSz="653064" rtl="0" eaLnBrk="1" latinLnBrk="0" hangingPunct="1">
      <a:defRPr sz="6100" kern="1200">
        <a:solidFill>
          <a:schemeClr val="tx1"/>
        </a:solidFill>
        <a:latin typeface="Arial" charset="0"/>
        <a:ea typeface="+mn-ea"/>
        <a:cs typeface="+mn-cs"/>
      </a:defRPr>
    </a:lvl6pPr>
    <a:lvl7pPr marL="1959193" algn="l" defTabSz="653064" rtl="0" eaLnBrk="1" latinLnBrk="0" hangingPunct="1">
      <a:defRPr sz="6100" kern="1200">
        <a:solidFill>
          <a:schemeClr val="tx1"/>
        </a:solidFill>
        <a:latin typeface="Arial" charset="0"/>
        <a:ea typeface="+mn-ea"/>
        <a:cs typeface="+mn-cs"/>
      </a:defRPr>
    </a:lvl7pPr>
    <a:lvl8pPr marL="2285726" algn="l" defTabSz="653064" rtl="0" eaLnBrk="1" latinLnBrk="0" hangingPunct="1">
      <a:defRPr sz="6100" kern="1200">
        <a:solidFill>
          <a:schemeClr val="tx1"/>
        </a:solidFill>
        <a:latin typeface="Arial" charset="0"/>
        <a:ea typeface="+mn-ea"/>
        <a:cs typeface="+mn-cs"/>
      </a:defRPr>
    </a:lvl8pPr>
    <a:lvl9pPr marL="2612258" algn="l" defTabSz="653064" rtl="0" eaLnBrk="1" latinLnBrk="0" hangingPunct="1">
      <a:defRPr sz="61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24">
          <p15:clr>
            <a:srgbClr val="A4A3A4"/>
          </p15:clr>
        </p15:guide>
        <p15:guide id="2" orient="horz" pos="13464">
          <p15:clr>
            <a:srgbClr val="A4A3A4"/>
          </p15:clr>
        </p15:guide>
        <p15:guide id="3" orient="horz" pos="1432">
          <p15:clr>
            <a:srgbClr val="A4A3A4"/>
          </p15:clr>
        </p15:guide>
        <p15:guide id="4"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745"/>
    <a:srgbClr val="FFFF99"/>
    <a:srgbClr val="FFCC99"/>
    <a:srgbClr val="FFCC00"/>
    <a:srgbClr val="FF7979"/>
    <a:srgbClr val="FFF98B"/>
    <a:srgbClr val="DDDDDD"/>
    <a:srgbClr val="FFE285"/>
    <a:srgbClr val="FFF48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50000" autoAdjust="0"/>
  </p:normalViewPr>
  <p:slideViewPr>
    <p:cSldViewPr snapToGrid="0">
      <p:cViewPr varScale="1">
        <p:scale>
          <a:sx n="36" d="100"/>
          <a:sy n="36" d="100"/>
        </p:scale>
        <p:origin x="1722" y="42"/>
      </p:cViewPr>
      <p:guideLst>
        <p:guide orient="horz" pos="3224"/>
        <p:guide orient="horz" pos="13464"/>
        <p:guide orient="horz" pos="1432"/>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3169920" cy="480061"/>
          </a:xfrm>
          <a:prstGeom prst="rect">
            <a:avLst/>
          </a:prstGeom>
          <a:noFill/>
          <a:ln w="9525">
            <a:noFill/>
            <a:miter lim="800000"/>
            <a:headEnd/>
            <a:tailEnd/>
          </a:ln>
          <a:effectLst/>
        </p:spPr>
        <p:txBody>
          <a:bodyPr vert="horz" wrap="square" lIns="96902" tIns="48451" rIns="96902" bIns="48451" numCol="1" anchor="t" anchorCtr="0" compatLnSpc="1">
            <a:prstTxWarp prst="textNoShape">
              <a:avLst/>
            </a:prstTxWarp>
          </a:bodyPr>
          <a:lstStyle>
            <a:lvl1pPr algn="l">
              <a:defRPr sz="1200"/>
            </a:lvl1pPr>
          </a:lstStyle>
          <a:p>
            <a:endParaRPr lang="en-US" dirty="0"/>
          </a:p>
        </p:txBody>
      </p:sp>
      <p:sp>
        <p:nvSpPr>
          <p:cNvPr id="3075" name="Rectangle 3"/>
          <p:cNvSpPr>
            <a:spLocks noGrp="1" noChangeArrowheads="1"/>
          </p:cNvSpPr>
          <p:nvPr>
            <p:ph type="dt" idx="1"/>
          </p:nvPr>
        </p:nvSpPr>
        <p:spPr bwMode="auto">
          <a:xfrm>
            <a:off x="4143551" y="1"/>
            <a:ext cx="3169920" cy="480061"/>
          </a:xfrm>
          <a:prstGeom prst="rect">
            <a:avLst/>
          </a:prstGeom>
          <a:noFill/>
          <a:ln w="9525">
            <a:noFill/>
            <a:miter lim="800000"/>
            <a:headEnd/>
            <a:tailEnd/>
          </a:ln>
          <a:effectLst/>
        </p:spPr>
        <p:txBody>
          <a:bodyPr vert="horz" wrap="square" lIns="96902" tIns="48451" rIns="96902" bIns="48451" numCol="1" anchor="t" anchorCtr="0" compatLnSpc="1">
            <a:prstTxWarp prst="textNoShape">
              <a:avLst/>
            </a:prstTxWarp>
          </a:bodyPr>
          <a:lstStyle>
            <a:lvl1pPr algn="r">
              <a:defRPr sz="1200"/>
            </a:lvl1pPr>
          </a:lstStyle>
          <a:p>
            <a:endParaRPr lang="en-US" dirty="0"/>
          </a:p>
        </p:txBody>
      </p:sp>
      <p:sp>
        <p:nvSpPr>
          <p:cNvPr id="3076" name="Rectangle 4"/>
          <p:cNvSpPr>
            <a:spLocks noGrp="1" noRot="1" noChangeAspect="1" noChangeArrowheads="1" noTextEdit="1"/>
          </p:cNvSpPr>
          <p:nvPr>
            <p:ph type="sldImg" idx="2"/>
          </p:nvPr>
        </p:nvSpPr>
        <p:spPr bwMode="auto">
          <a:xfrm>
            <a:off x="957263" y="719138"/>
            <a:ext cx="5402262"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520" y="4561395"/>
            <a:ext cx="5852160" cy="4320540"/>
          </a:xfrm>
          <a:prstGeom prst="rect">
            <a:avLst/>
          </a:prstGeom>
          <a:noFill/>
          <a:ln w="9525">
            <a:noFill/>
            <a:miter lim="800000"/>
            <a:headEnd/>
            <a:tailEnd/>
          </a:ln>
          <a:effectLst/>
        </p:spPr>
        <p:txBody>
          <a:bodyPr vert="horz" wrap="square" lIns="96902" tIns="48451" rIns="96902" bIns="4845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19491"/>
            <a:ext cx="3169920" cy="480061"/>
          </a:xfrm>
          <a:prstGeom prst="rect">
            <a:avLst/>
          </a:prstGeom>
          <a:noFill/>
          <a:ln w="9525">
            <a:noFill/>
            <a:miter lim="800000"/>
            <a:headEnd/>
            <a:tailEnd/>
          </a:ln>
          <a:effectLst/>
        </p:spPr>
        <p:txBody>
          <a:bodyPr vert="horz" wrap="square" lIns="96902" tIns="48451" rIns="96902" bIns="48451" numCol="1" anchor="b" anchorCtr="0" compatLnSpc="1">
            <a:prstTxWarp prst="textNoShape">
              <a:avLst/>
            </a:prstTxWarp>
          </a:bodyPr>
          <a:lstStyle>
            <a:lvl1pPr algn="l">
              <a:defRPr sz="1200"/>
            </a:lvl1pPr>
          </a:lstStyle>
          <a:p>
            <a:endParaRPr lang="en-US" dirty="0"/>
          </a:p>
        </p:txBody>
      </p:sp>
      <p:sp>
        <p:nvSpPr>
          <p:cNvPr id="3079" name="Rectangle 7"/>
          <p:cNvSpPr>
            <a:spLocks noGrp="1" noChangeArrowheads="1"/>
          </p:cNvSpPr>
          <p:nvPr>
            <p:ph type="sldNum" sz="quarter" idx="5"/>
          </p:nvPr>
        </p:nvSpPr>
        <p:spPr bwMode="auto">
          <a:xfrm>
            <a:off x="4143551" y="9119491"/>
            <a:ext cx="3169920" cy="480061"/>
          </a:xfrm>
          <a:prstGeom prst="rect">
            <a:avLst/>
          </a:prstGeom>
          <a:noFill/>
          <a:ln w="9525">
            <a:noFill/>
            <a:miter lim="800000"/>
            <a:headEnd/>
            <a:tailEnd/>
          </a:ln>
          <a:effectLst/>
        </p:spPr>
        <p:txBody>
          <a:bodyPr vert="horz" wrap="square" lIns="96902" tIns="48451" rIns="96902" bIns="48451" numCol="1" anchor="b" anchorCtr="0" compatLnSpc="1">
            <a:prstTxWarp prst="textNoShape">
              <a:avLst/>
            </a:prstTxWarp>
          </a:bodyPr>
          <a:lstStyle>
            <a:lvl1pPr algn="r">
              <a:defRPr sz="1200"/>
            </a:lvl1pPr>
          </a:lstStyle>
          <a:p>
            <a:fld id="{7FB84CA5-7362-492D-8EBC-472296314F28}" type="slidenum">
              <a:rPr lang="en-US"/>
              <a:pPr/>
              <a:t>‹#›</a:t>
            </a:fld>
            <a:endParaRPr lang="en-US" dirty="0"/>
          </a:p>
        </p:txBody>
      </p:sp>
    </p:spTree>
    <p:extLst>
      <p:ext uri="{BB962C8B-B14F-4D97-AF65-F5344CB8AC3E}">
        <p14:creationId xmlns:p14="http://schemas.microsoft.com/office/powerpoint/2010/main" val="29468225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900" kern="1200">
        <a:solidFill>
          <a:schemeClr val="tx1"/>
        </a:solidFill>
        <a:latin typeface="Arial" charset="0"/>
        <a:ea typeface="+mn-ea"/>
        <a:cs typeface="+mn-cs"/>
      </a:defRPr>
    </a:lvl1pPr>
    <a:lvl2pPr marL="326532" algn="l" rtl="0" fontAlgn="base">
      <a:spcBef>
        <a:spcPct val="30000"/>
      </a:spcBef>
      <a:spcAft>
        <a:spcPct val="0"/>
      </a:spcAft>
      <a:defRPr sz="900" kern="1200">
        <a:solidFill>
          <a:schemeClr val="tx1"/>
        </a:solidFill>
        <a:latin typeface="Arial" charset="0"/>
        <a:ea typeface="+mn-ea"/>
        <a:cs typeface="+mn-cs"/>
      </a:defRPr>
    </a:lvl2pPr>
    <a:lvl3pPr marL="653064" algn="l" rtl="0" fontAlgn="base">
      <a:spcBef>
        <a:spcPct val="30000"/>
      </a:spcBef>
      <a:spcAft>
        <a:spcPct val="0"/>
      </a:spcAft>
      <a:defRPr sz="900" kern="1200">
        <a:solidFill>
          <a:schemeClr val="tx1"/>
        </a:solidFill>
        <a:latin typeface="Arial" charset="0"/>
        <a:ea typeface="+mn-ea"/>
        <a:cs typeface="+mn-cs"/>
      </a:defRPr>
    </a:lvl3pPr>
    <a:lvl4pPr marL="979597" algn="l" rtl="0" fontAlgn="base">
      <a:spcBef>
        <a:spcPct val="30000"/>
      </a:spcBef>
      <a:spcAft>
        <a:spcPct val="0"/>
      </a:spcAft>
      <a:defRPr sz="900" kern="1200">
        <a:solidFill>
          <a:schemeClr val="tx1"/>
        </a:solidFill>
        <a:latin typeface="Arial" charset="0"/>
        <a:ea typeface="+mn-ea"/>
        <a:cs typeface="+mn-cs"/>
      </a:defRPr>
    </a:lvl4pPr>
    <a:lvl5pPr marL="1306129" algn="l" rtl="0" fontAlgn="base">
      <a:spcBef>
        <a:spcPct val="30000"/>
      </a:spcBef>
      <a:spcAft>
        <a:spcPct val="0"/>
      </a:spcAft>
      <a:defRPr sz="900" kern="1200">
        <a:solidFill>
          <a:schemeClr val="tx1"/>
        </a:solidFill>
        <a:latin typeface="Arial" charset="0"/>
        <a:ea typeface="+mn-ea"/>
        <a:cs typeface="+mn-cs"/>
      </a:defRPr>
    </a:lvl5pPr>
    <a:lvl6pPr marL="1632661" algn="l" defTabSz="653064" rtl="0" eaLnBrk="1" latinLnBrk="0" hangingPunct="1">
      <a:defRPr sz="900" kern="1200">
        <a:solidFill>
          <a:schemeClr val="tx1"/>
        </a:solidFill>
        <a:latin typeface="+mn-lt"/>
        <a:ea typeface="+mn-ea"/>
        <a:cs typeface="+mn-cs"/>
      </a:defRPr>
    </a:lvl6pPr>
    <a:lvl7pPr marL="1959193" algn="l" defTabSz="653064" rtl="0" eaLnBrk="1" latinLnBrk="0" hangingPunct="1">
      <a:defRPr sz="900" kern="1200">
        <a:solidFill>
          <a:schemeClr val="tx1"/>
        </a:solidFill>
        <a:latin typeface="+mn-lt"/>
        <a:ea typeface="+mn-ea"/>
        <a:cs typeface="+mn-cs"/>
      </a:defRPr>
    </a:lvl7pPr>
    <a:lvl8pPr marL="2285726" algn="l" defTabSz="653064" rtl="0" eaLnBrk="1" latinLnBrk="0" hangingPunct="1">
      <a:defRPr sz="900" kern="1200">
        <a:solidFill>
          <a:schemeClr val="tx1"/>
        </a:solidFill>
        <a:latin typeface="+mn-lt"/>
        <a:ea typeface="+mn-ea"/>
        <a:cs typeface="+mn-cs"/>
      </a:defRPr>
    </a:lvl8pPr>
    <a:lvl9pPr marL="2612258" algn="l" defTabSz="65306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4D40FB-8398-4C90-906C-C9755161D6CD}" type="slidenum">
              <a:rPr lang="en-US"/>
              <a:pPr/>
              <a:t>1</a:t>
            </a:fld>
            <a:endParaRPr lang="en-US"/>
          </a:p>
        </p:txBody>
      </p:sp>
      <p:sp>
        <p:nvSpPr>
          <p:cNvPr id="4098" name="Rectangle 2"/>
          <p:cNvSpPr>
            <a:spLocks noGrp="1" noRot="1" noChangeAspect="1" noChangeArrowheads="1" noTextEdit="1"/>
          </p:cNvSpPr>
          <p:nvPr>
            <p:ph type="sldImg"/>
          </p:nvPr>
        </p:nvSpPr>
        <p:spPr>
          <a:xfrm>
            <a:off x="957263" y="719138"/>
            <a:ext cx="5402262" cy="3600450"/>
          </a:xfrm>
          <a:ln/>
        </p:spPr>
      </p:sp>
      <p:sp>
        <p:nvSpPr>
          <p:cNvPr id="4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6482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www.megaprint.com/" TargetMode="Externa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hlinkClick r:id="rId3"/>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r="38727"/>
          <a:stretch>
            <a:fillRect/>
          </a:stretch>
        </p:blipFill>
        <p:spPr bwMode="auto">
          <a:xfrm>
            <a:off x="26871335" y="21597091"/>
            <a:ext cx="3106340" cy="1418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30012268" y="21539200"/>
            <a:ext cx="1653137" cy="235221"/>
          </a:xfrm>
          <a:prstGeom prst="rect">
            <a:avLst/>
          </a:prstGeom>
          <a:noFill/>
        </p:spPr>
        <p:txBody>
          <a:bodyPr wrap="none" lIns="65306" tIns="32653" rIns="65306" bIns="32653" rtlCol="0">
            <a:spAutoFit/>
          </a:bodyPr>
          <a:lstStyle/>
          <a:p>
            <a:r>
              <a:rPr lang="en-US" sz="1100" dirty="0">
                <a:solidFill>
                  <a:schemeClr val="bg1"/>
                </a:solidFill>
              </a:rPr>
              <a:t>www.postersession.com</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3134937" rtl="0" fontAlgn="base">
        <a:spcBef>
          <a:spcPct val="0"/>
        </a:spcBef>
        <a:spcAft>
          <a:spcPct val="0"/>
        </a:spcAft>
        <a:defRPr sz="15100">
          <a:solidFill>
            <a:schemeClr val="tx2"/>
          </a:solidFill>
          <a:latin typeface="+mj-lt"/>
          <a:ea typeface="+mj-ea"/>
          <a:cs typeface="+mj-cs"/>
        </a:defRPr>
      </a:lvl1pPr>
      <a:lvl2pPr algn="ctr" defTabSz="3134937" rtl="0" fontAlgn="base">
        <a:spcBef>
          <a:spcPct val="0"/>
        </a:spcBef>
        <a:spcAft>
          <a:spcPct val="0"/>
        </a:spcAft>
        <a:defRPr sz="15100">
          <a:solidFill>
            <a:schemeClr val="tx2"/>
          </a:solidFill>
          <a:latin typeface="Arial" charset="0"/>
        </a:defRPr>
      </a:lvl2pPr>
      <a:lvl3pPr algn="ctr" defTabSz="3134937" rtl="0" fontAlgn="base">
        <a:spcBef>
          <a:spcPct val="0"/>
        </a:spcBef>
        <a:spcAft>
          <a:spcPct val="0"/>
        </a:spcAft>
        <a:defRPr sz="15100">
          <a:solidFill>
            <a:schemeClr val="tx2"/>
          </a:solidFill>
          <a:latin typeface="Arial" charset="0"/>
        </a:defRPr>
      </a:lvl3pPr>
      <a:lvl4pPr algn="ctr" defTabSz="3134937" rtl="0" fontAlgn="base">
        <a:spcBef>
          <a:spcPct val="0"/>
        </a:spcBef>
        <a:spcAft>
          <a:spcPct val="0"/>
        </a:spcAft>
        <a:defRPr sz="15100">
          <a:solidFill>
            <a:schemeClr val="tx2"/>
          </a:solidFill>
          <a:latin typeface="Arial" charset="0"/>
        </a:defRPr>
      </a:lvl4pPr>
      <a:lvl5pPr algn="ctr" defTabSz="3134937" rtl="0" fontAlgn="base">
        <a:spcBef>
          <a:spcPct val="0"/>
        </a:spcBef>
        <a:spcAft>
          <a:spcPct val="0"/>
        </a:spcAft>
        <a:defRPr sz="15100">
          <a:solidFill>
            <a:schemeClr val="tx2"/>
          </a:solidFill>
          <a:latin typeface="Arial" charset="0"/>
        </a:defRPr>
      </a:lvl5pPr>
      <a:lvl6pPr marL="326532" algn="ctr" defTabSz="3134937" rtl="0" fontAlgn="base">
        <a:spcBef>
          <a:spcPct val="0"/>
        </a:spcBef>
        <a:spcAft>
          <a:spcPct val="0"/>
        </a:spcAft>
        <a:defRPr sz="15100">
          <a:solidFill>
            <a:schemeClr val="tx2"/>
          </a:solidFill>
          <a:latin typeface="Arial" charset="0"/>
        </a:defRPr>
      </a:lvl6pPr>
      <a:lvl7pPr marL="653064" algn="ctr" defTabSz="3134937" rtl="0" fontAlgn="base">
        <a:spcBef>
          <a:spcPct val="0"/>
        </a:spcBef>
        <a:spcAft>
          <a:spcPct val="0"/>
        </a:spcAft>
        <a:defRPr sz="15100">
          <a:solidFill>
            <a:schemeClr val="tx2"/>
          </a:solidFill>
          <a:latin typeface="Arial" charset="0"/>
        </a:defRPr>
      </a:lvl7pPr>
      <a:lvl8pPr marL="979597" algn="ctr" defTabSz="3134937" rtl="0" fontAlgn="base">
        <a:spcBef>
          <a:spcPct val="0"/>
        </a:spcBef>
        <a:spcAft>
          <a:spcPct val="0"/>
        </a:spcAft>
        <a:defRPr sz="15100">
          <a:solidFill>
            <a:schemeClr val="tx2"/>
          </a:solidFill>
          <a:latin typeface="Arial" charset="0"/>
        </a:defRPr>
      </a:lvl8pPr>
      <a:lvl9pPr marL="1306129" algn="ctr" defTabSz="3134937" rtl="0" fontAlgn="base">
        <a:spcBef>
          <a:spcPct val="0"/>
        </a:spcBef>
        <a:spcAft>
          <a:spcPct val="0"/>
        </a:spcAft>
        <a:defRPr sz="15100">
          <a:solidFill>
            <a:schemeClr val="tx2"/>
          </a:solidFill>
          <a:latin typeface="Arial" charset="0"/>
        </a:defRPr>
      </a:lvl9pPr>
    </p:titleStyle>
    <p:bodyStyle>
      <a:lvl1pPr marL="1175743" indent="-1175743" algn="l" defTabSz="3134937" rtl="0" fontAlgn="base">
        <a:spcBef>
          <a:spcPct val="20000"/>
        </a:spcBef>
        <a:spcAft>
          <a:spcPct val="0"/>
        </a:spcAft>
        <a:buChar char="•"/>
        <a:defRPr sz="11000">
          <a:solidFill>
            <a:schemeClr val="tx1"/>
          </a:solidFill>
          <a:latin typeface="+mn-lt"/>
          <a:ea typeface="+mn-ea"/>
          <a:cs typeface="+mn-cs"/>
        </a:defRPr>
      </a:lvl1pPr>
      <a:lvl2pPr marL="2546498" indent="-979597" algn="l" defTabSz="3134937" rtl="0" fontAlgn="base">
        <a:spcBef>
          <a:spcPct val="20000"/>
        </a:spcBef>
        <a:spcAft>
          <a:spcPct val="0"/>
        </a:spcAft>
        <a:buChar char="–"/>
        <a:defRPr sz="9600">
          <a:solidFill>
            <a:schemeClr val="tx1"/>
          </a:solidFill>
          <a:latin typeface="+mn-lt"/>
        </a:defRPr>
      </a:lvl2pPr>
      <a:lvl3pPr marL="3918387" indent="-783451" algn="l" defTabSz="3134937" rtl="0" fontAlgn="base">
        <a:spcBef>
          <a:spcPct val="20000"/>
        </a:spcBef>
        <a:spcAft>
          <a:spcPct val="0"/>
        </a:spcAft>
        <a:buChar char="•"/>
        <a:defRPr sz="8200">
          <a:solidFill>
            <a:schemeClr val="tx1"/>
          </a:solidFill>
          <a:latin typeface="+mn-lt"/>
        </a:defRPr>
      </a:lvl3pPr>
      <a:lvl4pPr marL="5485288" indent="-783451" algn="l" defTabSz="3134937" rtl="0" fontAlgn="base">
        <a:spcBef>
          <a:spcPct val="20000"/>
        </a:spcBef>
        <a:spcAft>
          <a:spcPct val="0"/>
        </a:spcAft>
        <a:buChar char="–"/>
        <a:defRPr sz="6900">
          <a:solidFill>
            <a:schemeClr val="tx1"/>
          </a:solidFill>
          <a:latin typeface="+mn-lt"/>
        </a:defRPr>
      </a:lvl4pPr>
      <a:lvl5pPr marL="7053323" indent="-783451" algn="l" defTabSz="3134937" rtl="0" fontAlgn="base">
        <a:spcBef>
          <a:spcPct val="20000"/>
        </a:spcBef>
        <a:spcAft>
          <a:spcPct val="0"/>
        </a:spcAft>
        <a:buChar char="»"/>
        <a:defRPr sz="6900">
          <a:solidFill>
            <a:schemeClr val="tx1"/>
          </a:solidFill>
          <a:latin typeface="+mn-lt"/>
        </a:defRPr>
      </a:lvl5pPr>
      <a:lvl6pPr marL="7379856" indent="-783451" algn="l" defTabSz="3134937" rtl="0" fontAlgn="base">
        <a:spcBef>
          <a:spcPct val="20000"/>
        </a:spcBef>
        <a:spcAft>
          <a:spcPct val="0"/>
        </a:spcAft>
        <a:buChar char="»"/>
        <a:defRPr sz="6900">
          <a:solidFill>
            <a:schemeClr val="tx1"/>
          </a:solidFill>
          <a:latin typeface="+mn-lt"/>
        </a:defRPr>
      </a:lvl6pPr>
      <a:lvl7pPr marL="7706388" indent="-783451" algn="l" defTabSz="3134937" rtl="0" fontAlgn="base">
        <a:spcBef>
          <a:spcPct val="20000"/>
        </a:spcBef>
        <a:spcAft>
          <a:spcPct val="0"/>
        </a:spcAft>
        <a:buChar char="»"/>
        <a:defRPr sz="6900">
          <a:solidFill>
            <a:schemeClr val="tx1"/>
          </a:solidFill>
          <a:latin typeface="+mn-lt"/>
        </a:defRPr>
      </a:lvl7pPr>
      <a:lvl8pPr marL="8032920" indent="-783451" algn="l" defTabSz="3134937" rtl="0" fontAlgn="base">
        <a:spcBef>
          <a:spcPct val="20000"/>
        </a:spcBef>
        <a:spcAft>
          <a:spcPct val="0"/>
        </a:spcAft>
        <a:buChar char="»"/>
        <a:defRPr sz="6900">
          <a:solidFill>
            <a:schemeClr val="tx1"/>
          </a:solidFill>
          <a:latin typeface="+mn-lt"/>
        </a:defRPr>
      </a:lvl8pPr>
      <a:lvl9pPr marL="8359452" indent="-783451" algn="l" defTabSz="3134937" rtl="0" fontAlgn="base">
        <a:spcBef>
          <a:spcPct val="20000"/>
        </a:spcBef>
        <a:spcAft>
          <a:spcPct val="0"/>
        </a:spcAft>
        <a:buChar char="»"/>
        <a:defRPr sz="6900">
          <a:solidFill>
            <a:schemeClr val="tx1"/>
          </a:solidFill>
          <a:latin typeface="+mn-lt"/>
        </a:defRPr>
      </a:lvl9pPr>
    </p:bodyStyle>
    <p:otherStyle>
      <a:defPPr>
        <a:defRPr lang="en-US"/>
      </a:defPPr>
      <a:lvl1pPr marL="0" algn="l" defTabSz="653064" rtl="0" eaLnBrk="1" latinLnBrk="0" hangingPunct="1">
        <a:defRPr sz="1300" kern="1200">
          <a:solidFill>
            <a:schemeClr val="tx1"/>
          </a:solidFill>
          <a:latin typeface="+mn-lt"/>
          <a:ea typeface="+mn-ea"/>
          <a:cs typeface="+mn-cs"/>
        </a:defRPr>
      </a:lvl1pPr>
      <a:lvl2pPr marL="326532" algn="l" defTabSz="653064" rtl="0" eaLnBrk="1" latinLnBrk="0" hangingPunct="1">
        <a:defRPr sz="1300" kern="1200">
          <a:solidFill>
            <a:schemeClr val="tx1"/>
          </a:solidFill>
          <a:latin typeface="+mn-lt"/>
          <a:ea typeface="+mn-ea"/>
          <a:cs typeface="+mn-cs"/>
        </a:defRPr>
      </a:lvl2pPr>
      <a:lvl3pPr marL="653064" algn="l" defTabSz="653064" rtl="0" eaLnBrk="1" latinLnBrk="0" hangingPunct="1">
        <a:defRPr sz="1300" kern="1200">
          <a:solidFill>
            <a:schemeClr val="tx1"/>
          </a:solidFill>
          <a:latin typeface="+mn-lt"/>
          <a:ea typeface="+mn-ea"/>
          <a:cs typeface="+mn-cs"/>
        </a:defRPr>
      </a:lvl3pPr>
      <a:lvl4pPr marL="979597" algn="l" defTabSz="653064" rtl="0" eaLnBrk="1" latinLnBrk="0" hangingPunct="1">
        <a:defRPr sz="1300" kern="1200">
          <a:solidFill>
            <a:schemeClr val="tx1"/>
          </a:solidFill>
          <a:latin typeface="+mn-lt"/>
          <a:ea typeface="+mn-ea"/>
          <a:cs typeface="+mn-cs"/>
        </a:defRPr>
      </a:lvl4pPr>
      <a:lvl5pPr marL="1306129" algn="l" defTabSz="653064" rtl="0" eaLnBrk="1" latinLnBrk="0" hangingPunct="1">
        <a:defRPr sz="1300" kern="1200">
          <a:solidFill>
            <a:schemeClr val="tx1"/>
          </a:solidFill>
          <a:latin typeface="+mn-lt"/>
          <a:ea typeface="+mn-ea"/>
          <a:cs typeface="+mn-cs"/>
        </a:defRPr>
      </a:lvl5pPr>
      <a:lvl6pPr marL="1632661" algn="l" defTabSz="653064" rtl="0" eaLnBrk="1" latinLnBrk="0" hangingPunct="1">
        <a:defRPr sz="1300" kern="1200">
          <a:solidFill>
            <a:schemeClr val="tx1"/>
          </a:solidFill>
          <a:latin typeface="+mn-lt"/>
          <a:ea typeface="+mn-ea"/>
          <a:cs typeface="+mn-cs"/>
        </a:defRPr>
      </a:lvl6pPr>
      <a:lvl7pPr marL="1959193" algn="l" defTabSz="653064" rtl="0" eaLnBrk="1" latinLnBrk="0" hangingPunct="1">
        <a:defRPr sz="1300" kern="1200">
          <a:solidFill>
            <a:schemeClr val="tx1"/>
          </a:solidFill>
          <a:latin typeface="+mn-lt"/>
          <a:ea typeface="+mn-ea"/>
          <a:cs typeface="+mn-cs"/>
        </a:defRPr>
      </a:lvl7pPr>
      <a:lvl8pPr marL="2285726" algn="l" defTabSz="653064" rtl="0" eaLnBrk="1" latinLnBrk="0" hangingPunct="1">
        <a:defRPr sz="1300" kern="1200">
          <a:solidFill>
            <a:schemeClr val="tx1"/>
          </a:solidFill>
          <a:latin typeface="+mn-lt"/>
          <a:ea typeface="+mn-ea"/>
          <a:cs typeface="+mn-cs"/>
        </a:defRPr>
      </a:lvl8pPr>
      <a:lvl9pPr marL="2612258" algn="l" defTabSz="653064"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28.pn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5.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27.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tiff"/><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26.png"/><Relationship Id="rId40" Type="http://schemas.openxmlformats.org/officeDocument/2006/relationships/image" Target="../media/image2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36" Type="http://schemas.openxmlformats.org/officeDocument/2006/relationships/image" Target="../media/image2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35"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chemeClr val="bg1">
                <a:lumMod val="75000"/>
              </a:schemeClr>
            </a:gs>
            <a:gs pos="0">
              <a:schemeClr val="bg1">
                <a:lumMod val="75000"/>
              </a:schemeClr>
            </a:gs>
            <a:gs pos="100000">
              <a:srgbClr val="FFC000"/>
            </a:gs>
          </a:gsLst>
          <a:lin ang="5400000" scaled="1"/>
          <a:tileRect/>
        </a:gradFill>
        <a:effectLst/>
      </p:bgPr>
    </p:bg>
    <p:spTree>
      <p:nvGrpSpPr>
        <p:cNvPr id="1" name=""/>
        <p:cNvGrpSpPr/>
        <p:nvPr/>
      </p:nvGrpSpPr>
      <p:grpSpPr>
        <a:xfrm>
          <a:off x="0" y="0"/>
          <a:ext cx="0" cy="0"/>
          <a:chOff x="0" y="0"/>
          <a:chExt cx="0" cy="0"/>
        </a:xfrm>
      </p:grpSpPr>
      <p:sp>
        <p:nvSpPr>
          <p:cNvPr id="20" name="AutoShape 30"/>
          <p:cNvSpPr>
            <a:spLocks noChangeArrowheads="1"/>
          </p:cNvSpPr>
          <p:nvPr/>
        </p:nvSpPr>
        <p:spPr bwMode="auto">
          <a:xfrm>
            <a:off x="24887080" y="3886548"/>
            <a:ext cx="7772400" cy="17612228"/>
          </a:xfrm>
          <a:prstGeom prst="roundRect">
            <a:avLst>
              <a:gd name="adj" fmla="val 7000"/>
            </a:avLst>
          </a:prstGeom>
          <a:solidFill>
            <a:schemeClr val="bg1"/>
          </a:solidFill>
          <a:ln w="9525">
            <a:solidFill>
              <a:schemeClr val="tx1"/>
            </a:solidFill>
            <a:round/>
            <a:headEnd/>
            <a:tailEnd/>
          </a:ln>
          <a:effectLst/>
        </p:spPr>
        <p:txBody>
          <a:bodyPr wrap="none" lIns="65306" tIns="32653" rIns="65306" bIns="32653" anchor="ctr"/>
          <a:lstStyle/>
          <a:p>
            <a:endParaRPr lang="en-US" sz="4400" b="1" dirty="0">
              <a:latin typeface="+mj-lt"/>
            </a:endParaRPr>
          </a:p>
          <a:p>
            <a:endParaRPr lang="en-US" sz="4400" b="1" dirty="0">
              <a:latin typeface="+mj-lt"/>
            </a:endParaRPr>
          </a:p>
          <a:p>
            <a:endParaRPr lang="en-US" sz="4400" b="1" dirty="0">
              <a:latin typeface="+mj-lt"/>
            </a:endParaRPr>
          </a:p>
          <a:p>
            <a:endParaRPr lang="en-US" sz="4400" b="1" dirty="0">
              <a:latin typeface="+mj-lt"/>
            </a:endParaRPr>
          </a:p>
          <a:p>
            <a:endParaRPr lang="en-US" sz="4400" b="1" dirty="0">
              <a:latin typeface="+mj-lt"/>
            </a:endParaRPr>
          </a:p>
        </p:txBody>
      </p:sp>
      <p:sp>
        <p:nvSpPr>
          <p:cNvPr id="21" name="AutoShape 29"/>
          <p:cNvSpPr>
            <a:spLocks noChangeArrowheads="1"/>
          </p:cNvSpPr>
          <p:nvPr/>
        </p:nvSpPr>
        <p:spPr bwMode="auto">
          <a:xfrm>
            <a:off x="8574548" y="3916759"/>
            <a:ext cx="7772400" cy="17659383"/>
          </a:xfrm>
          <a:prstGeom prst="roundRect">
            <a:avLst>
              <a:gd name="adj" fmla="val 7000"/>
            </a:avLst>
          </a:prstGeom>
          <a:solidFill>
            <a:schemeClr val="bg1"/>
          </a:solidFill>
          <a:ln w="9525">
            <a:solidFill>
              <a:schemeClr val="tx1"/>
            </a:solidFill>
            <a:round/>
            <a:headEnd/>
            <a:tailEnd/>
          </a:ln>
          <a:effectLst/>
        </p:spPr>
        <p:txBody>
          <a:bodyPr wrap="none" lIns="65306" tIns="32653" rIns="65306" bIns="32653" anchor="ctr"/>
          <a:lstStyle/>
          <a:p>
            <a:endParaRPr lang="en-US" dirty="0">
              <a:latin typeface="+mj-lt"/>
            </a:endParaRPr>
          </a:p>
        </p:txBody>
      </p:sp>
      <p:sp>
        <p:nvSpPr>
          <p:cNvPr id="22" name="AutoShape 31"/>
          <p:cNvSpPr>
            <a:spLocks noChangeArrowheads="1"/>
          </p:cNvSpPr>
          <p:nvPr/>
        </p:nvSpPr>
        <p:spPr bwMode="auto">
          <a:xfrm>
            <a:off x="16719382" y="3911341"/>
            <a:ext cx="7772400" cy="17612228"/>
          </a:xfrm>
          <a:prstGeom prst="roundRect">
            <a:avLst>
              <a:gd name="adj" fmla="val 7000"/>
            </a:avLst>
          </a:prstGeom>
          <a:solidFill>
            <a:schemeClr val="bg1"/>
          </a:solidFill>
          <a:ln w="9525">
            <a:solidFill>
              <a:schemeClr val="tx1"/>
            </a:solidFill>
            <a:round/>
            <a:headEnd/>
            <a:tailEnd/>
          </a:ln>
          <a:effectLst/>
        </p:spPr>
        <p:txBody>
          <a:bodyPr wrap="none" lIns="65306" tIns="32653" rIns="65306" bIns="32653" anchor="ctr"/>
          <a:lstStyle/>
          <a:p>
            <a:endParaRPr lang="en-US" dirty="0">
              <a:latin typeface="+mj-lt"/>
            </a:endParaRPr>
          </a:p>
        </p:txBody>
      </p:sp>
      <p:sp>
        <p:nvSpPr>
          <p:cNvPr id="23" name="AutoShape 4"/>
          <p:cNvSpPr>
            <a:spLocks noChangeArrowheads="1"/>
          </p:cNvSpPr>
          <p:nvPr/>
        </p:nvSpPr>
        <p:spPr bwMode="auto">
          <a:xfrm>
            <a:off x="457200" y="3911341"/>
            <a:ext cx="7772400" cy="17612228"/>
          </a:xfrm>
          <a:prstGeom prst="roundRect">
            <a:avLst>
              <a:gd name="adj" fmla="val 7000"/>
            </a:avLst>
          </a:prstGeom>
          <a:solidFill>
            <a:schemeClr val="bg1"/>
          </a:solidFill>
          <a:ln w="9525">
            <a:solidFill>
              <a:schemeClr val="tx1"/>
            </a:solidFill>
            <a:round/>
            <a:headEnd/>
            <a:tailEnd/>
          </a:ln>
          <a:effectLst/>
        </p:spPr>
        <p:txBody>
          <a:bodyPr wrap="none" lIns="65306" tIns="32653" rIns="65306" bIns="32653" anchor="ctr"/>
          <a:lstStyle/>
          <a:p>
            <a:endParaRPr lang="en-US" dirty="0">
              <a:latin typeface="+mj-lt"/>
            </a:endParaRPr>
          </a:p>
        </p:txBody>
      </p:sp>
      <p:sp>
        <p:nvSpPr>
          <p:cNvPr id="2061" name="AutoShape 13"/>
          <p:cNvSpPr>
            <a:spLocks noChangeArrowheads="1"/>
          </p:cNvSpPr>
          <p:nvPr/>
        </p:nvSpPr>
        <p:spPr bwMode="auto">
          <a:xfrm>
            <a:off x="514350" y="254000"/>
            <a:ext cx="31918608" cy="3435134"/>
          </a:xfrm>
          <a:prstGeom prst="roundRect">
            <a:avLst>
              <a:gd name="adj" fmla="val 10870"/>
            </a:avLst>
          </a:prstGeom>
          <a:solidFill>
            <a:srgbClr val="FDE745"/>
          </a:solidFill>
          <a:ln>
            <a:headEnd/>
            <a:tailEnd/>
          </a:ln>
        </p:spPr>
        <p:style>
          <a:lnRef idx="1">
            <a:schemeClr val="accent5"/>
          </a:lnRef>
          <a:fillRef idx="3">
            <a:schemeClr val="accent5"/>
          </a:fillRef>
          <a:effectRef idx="2">
            <a:schemeClr val="accent5"/>
          </a:effectRef>
          <a:fontRef idx="minor">
            <a:schemeClr val="lt1"/>
          </a:fontRef>
        </p:style>
        <p:txBody>
          <a:bodyPr wrap="none" lIns="65306" tIns="32653" rIns="65306" bIns="32653" anchor="ctr"/>
          <a:lstStyle/>
          <a:p>
            <a:pPr defTabSz="3134937"/>
            <a:endParaRPr lang="en-US" dirty="0">
              <a:solidFill>
                <a:schemeClr val="bg1"/>
              </a:solidFill>
              <a:latin typeface="+mj-lt"/>
            </a:endParaRPr>
          </a:p>
        </p:txBody>
      </p:sp>
      <mc:AlternateContent xmlns:mc="http://schemas.openxmlformats.org/markup-compatibility/2006" xmlns:a14="http://schemas.microsoft.com/office/drawing/2010/main">
        <mc:Choice Requires="a14">
          <p:sp>
            <p:nvSpPr>
              <p:cNvPr id="2084" name="Text Box 36"/>
              <p:cNvSpPr txBox="1">
                <a:spLocks noChangeArrowheads="1"/>
              </p:cNvSpPr>
              <p:nvPr/>
            </p:nvSpPr>
            <p:spPr bwMode="auto">
              <a:xfrm>
                <a:off x="8810736" y="4191623"/>
                <a:ext cx="7255671" cy="15490649"/>
              </a:xfrm>
              <a:prstGeom prst="rect">
                <a:avLst/>
              </a:prstGeom>
              <a:noFill/>
              <a:ln w="57150" cmpd="thinThick">
                <a:noFill/>
                <a:miter lim="800000"/>
                <a:headEnd/>
                <a:tailEnd/>
              </a:ln>
              <a:effectLst/>
            </p:spPr>
            <p:txBody>
              <a:bodyPr wrap="square" lIns="43688" tIns="21843" rIns="43688" bIns="21843">
                <a:spAutoFit/>
              </a:bodyPr>
              <a:lstStyle/>
              <a:p>
                <a:pPr defTabSz="4389438" eaLnBrk="0" hangingPunct="0">
                  <a:lnSpc>
                    <a:spcPct val="95000"/>
                  </a:lnSpc>
                </a:pPr>
                <a:r>
                  <a:rPr lang="en-US" sz="2800" b="1" u="sng" dirty="0">
                    <a:latin typeface="Titillium Web" panose="00000500000000000000" pitchFamily="2" charset="0"/>
                    <a:ea typeface="Open Sans" panose="020B0606030504020204" pitchFamily="34" charset="0"/>
                    <a:cs typeface="Open Sans" panose="020B0606030504020204" pitchFamily="34" charset="0"/>
                  </a:rPr>
                  <a:t>Simple Neural Network:</a:t>
                </a:r>
              </a:p>
              <a:p>
                <a:pPr defTabSz="4389438" eaLnBrk="0" hangingPunct="0">
                  <a:lnSpc>
                    <a:spcPct val="95000"/>
                  </a:lnSpc>
                </a:pPr>
                <a:endParaRPr lang="en-US" sz="2800" b="1" u="sng" dirty="0">
                  <a:latin typeface="Titillium Web" panose="00000500000000000000" pitchFamily="2" charset="0"/>
                  <a:ea typeface="Open Sans" panose="020B0606030504020204" pitchFamily="34" charset="0"/>
                  <a:cs typeface="Open Sans" panose="020B0606030504020204" pitchFamily="34" charset="0"/>
                </a:endParaRPr>
              </a:p>
              <a:p>
                <a:pPr defTabSz="4389438" eaLnBrk="0" hangingPunct="0">
                  <a:lnSpc>
                    <a:spcPct val="95000"/>
                  </a:lnSpc>
                </a:pPr>
                <a:endParaRPr lang="en-US" sz="2800" b="1" u="sng" dirty="0">
                  <a:latin typeface="Titillium Web" panose="00000500000000000000" pitchFamily="2" charset="0"/>
                  <a:ea typeface="Open Sans" panose="020B0606030504020204" pitchFamily="34" charset="0"/>
                  <a:cs typeface="Open Sans" panose="020B0606030504020204" pitchFamily="34" charset="0"/>
                </a:endParaRPr>
              </a:p>
              <a:p>
                <a:pPr defTabSz="4389438" eaLnBrk="0" hangingPunct="0">
                  <a:lnSpc>
                    <a:spcPct val="95000"/>
                  </a:lnSpc>
                </a:pPr>
                <a:endParaRPr lang="en-US" sz="2800" b="1" u="sng" dirty="0">
                  <a:latin typeface="Titillium Web" panose="00000500000000000000" pitchFamily="2" charset="0"/>
                  <a:ea typeface="Open Sans" panose="020B0606030504020204" pitchFamily="34" charset="0"/>
                  <a:cs typeface="Open Sans" panose="020B0606030504020204" pitchFamily="34" charset="0"/>
                </a:endParaRPr>
              </a:p>
              <a:p>
                <a:pPr defTabSz="4389438" eaLnBrk="0" hangingPunct="0">
                  <a:lnSpc>
                    <a:spcPct val="95000"/>
                  </a:lnSpc>
                </a:pPr>
                <a:endParaRPr lang="en-US" sz="2800" b="1" u="sng" dirty="0">
                  <a:latin typeface="Titillium Web" panose="00000500000000000000" pitchFamily="2" charset="0"/>
                  <a:ea typeface="Open Sans" panose="020B0606030504020204" pitchFamily="34" charset="0"/>
                  <a:cs typeface="Open Sans" panose="020B0606030504020204" pitchFamily="34" charset="0"/>
                </a:endParaRPr>
              </a:p>
              <a:p>
                <a:pPr defTabSz="4389438" eaLnBrk="0" hangingPunct="0">
                  <a:lnSpc>
                    <a:spcPct val="95000"/>
                  </a:lnSpc>
                </a:pPr>
                <a:endParaRPr lang="en-US" sz="2800" b="1" u="sng" dirty="0">
                  <a:latin typeface="Titillium Web" panose="00000500000000000000" pitchFamily="2" charset="0"/>
                  <a:ea typeface="Open Sans" panose="020B0606030504020204" pitchFamily="34" charset="0"/>
                  <a:cs typeface="Open Sans" panose="020B0606030504020204" pitchFamily="34" charset="0"/>
                </a:endParaRPr>
              </a:p>
              <a:p>
                <a:pPr defTabSz="4389438" eaLnBrk="0" hangingPunct="0">
                  <a:lnSpc>
                    <a:spcPct val="95000"/>
                  </a:lnSpc>
                </a:pPr>
                <a:endParaRPr lang="en-US" sz="2800" b="1" u="sng" dirty="0">
                  <a:latin typeface="Titillium Web" panose="00000500000000000000" pitchFamily="2" charset="0"/>
                  <a:ea typeface="Open Sans" panose="020B0606030504020204" pitchFamily="34" charset="0"/>
                  <a:cs typeface="Open Sans" panose="020B0606030504020204" pitchFamily="34" charset="0"/>
                </a:endParaRPr>
              </a:p>
              <a:p>
                <a:pPr defTabSz="4389438" eaLnBrk="0" hangingPunct="0">
                  <a:lnSpc>
                    <a:spcPct val="95000"/>
                  </a:lnSpc>
                </a:pPr>
                <a:endParaRPr lang="en-US" sz="2800" b="1" u="sng" dirty="0">
                  <a:latin typeface="Titillium Web" panose="00000500000000000000" pitchFamily="2" charset="0"/>
                  <a:ea typeface="Open Sans" panose="020B0606030504020204" pitchFamily="34" charset="0"/>
                  <a:cs typeface="Open Sans" panose="020B0606030504020204" pitchFamily="34" charset="0"/>
                </a:endParaRPr>
              </a:p>
              <a:p>
                <a:pPr algn="l" defTabSz="4389438" eaLnBrk="0" hangingPunct="0">
                  <a:lnSpc>
                    <a:spcPct val="95000"/>
                  </a:lnSpc>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𝜃</m:t>
                          </m:r>
                        </m:e>
                      </m:d>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0</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1</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𝜃</m:t>
                              </m:r>
                            </m:e>
                            <m:sub>
                              <m:r>
                                <a:rPr lang="en-US" sz="2800" i="1">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e>
                      </m:d>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𝜃</m:t>
                              </m:r>
                            </m:e>
                            <m:sup>
                              <m:r>
                                <a:rPr lang="en-US" sz="2800" i="1">
                                  <a:latin typeface="Cambria Math" panose="02040503050406030204" pitchFamily="18" charset="0"/>
                                </a:rPr>
                                <m:t>𝑇</m:t>
                              </m:r>
                            </m:sup>
                          </m:sSup>
                          <m:r>
                            <a:rPr lang="en-US" sz="2800" i="1">
                              <a:latin typeface="Cambria Math" panose="02040503050406030204" pitchFamily="18" charset="0"/>
                            </a:rPr>
                            <m:t>⋅</m:t>
                          </m:r>
                          <m:r>
                            <a:rPr lang="en-US" sz="2800" i="1">
                              <a:latin typeface="Cambria Math" panose="02040503050406030204" pitchFamily="18" charset="0"/>
                            </a:rPr>
                            <m:t>𝑥</m:t>
                          </m:r>
                        </m:e>
                      </m:d>
                    </m:oMath>
                  </m:oMathPara>
                </a14:m>
                <a:endParaRPr lang="en-US" sz="2800" dirty="0"/>
              </a:p>
              <a:p>
                <a:pPr algn="l" defTabSz="4389438" eaLnBrk="0" hangingPunct="0">
                  <a:lnSpc>
                    <a:spcPct val="95000"/>
                  </a:lnSpc>
                </a:pPr>
                <a:r>
                  <a:rPr lang="en-US" sz="2800" b="1" u="sng" dirty="0">
                    <a:latin typeface="Titillium Web" panose="00000500000000000000" pitchFamily="2" charset="0"/>
                    <a:ea typeface="Open Sans" panose="020B0606030504020204" pitchFamily="34" charset="0"/>
                    <a:cs typeface="Open Sans" panose="020B0606030504020204" pitchFamily="34" charset="0"/>
                  </a:rPr>
                  <a:t> </a:t>
                </a:r>
                <a:endParaRPr lang="en-US" sz="2800" dirty="0"/>
              </a:p>
              <a:p>
                <a:pPr algn="l" defTabSz="4389438" eaLnBrk="0" hangingPunct="0">
                  <a:lnSpc>
                    <a:spcPct val="95000"/>
                  </a:lnSpc>
                </a:pPr>
                <a:r>
                  <a:rPr lang="en-US" sz="2800" dirty="0"/>
                  <a:t>This network will only do well for linearly separable data.</a:t>
                </a:r>
              </a:p>
              <a:p>
                <a:pPr defTabSz="4389438" eaLnBrk="0" hangingPunct="0">
                  <a:lnSpc>
                    <a:spcPct val="95000"/>
                  </a:lnSpc>
                </a:pPr>
                <a:r>
                  <a:rPr lang="en-US" sz="2800" b="1" u="sng" dirty="0"/>
                  <a:t>Cost Function</a:t>
                </a:r>
              </a:p>
              <a:p>
                <a:pPr algn="l" defTabSz="4389438" eaLnBrk="0" hangingPunct="0">
                  <a:lnSpc>
                    <a:spcPct val="95000"/>
                  </a:lnSpc>
                </a:pPr>
                <a:endParaRPr lang="en-US" sz="2800" b="1" u="sng" dirty="0"/>
              </a:p>
              <a:p>
                <a:pPr algn="l" defTabSz="4389438" eaLnBrk="0" hangingPunct="0">
                  <a:lnSpc>
                    <a:spcPct val="95000"/>
                  </a:lnSpc>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𝐽</m:t>
                      </m:r>
                      <m:d>
                        <m:dPr>
                          <m:ctrlPr>
                            <a:rPr lang="en-US" sz="2800" i="1">
                              <a:latin typeface="Cambria Math" panose="02040503050406030204" pitchFamily="18" charset="0"/>
                            </a:rPr>
                          </m:ctrlPr>
                        </m:dPr>
                        <m:e>
                          <m:r>
                            <a:rPr lang="en-US" sz="2800" i="1">
                              <a:latin typeface="Cambria Math" panose="02040503050406030204" pitchFamily="18" charset="0"/>
                            </a:rPr>
                            <m:t>𝜃</m:t>
                          </m:r>
                        </m:e>
                      </m:d>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2</m:t>
                          </m:r>
                          <m:r>
                            <a:rPr lang="en-US" sz="2800" i="1">
                              <a:latin typeface="Cambria Math" panose="02040503050406030204" pitchFamily="18" charset="0"/>
                            </a:rPr>
                            <m:t>𝑚</m:t>
                          </m:r>
                        </m:den>
                      </m:f>
                      <m:nary>
                        <m:naryPr>
                          <m:chr m:val="∑"/>
                          <m:ctrlPr>
                            <a:rPr lang="pt-BR"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=0</m:t>
                          </m:r>
                        </m:sub>
                        <m:sup>
                          <m:r>
                            <a:rPr lang="en-US" sz="2800" i="1">
                              <a:latin typeface="Cambria Math" panose="02040503050406030204" pitchFamily="18" charset="0"/>
                            </a:rPr>
                            <m:t>𝑚</m:t>
                          </m:r>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 </m:t>
                                      </m:r>
                                      <m:r>
                                        <a:rPr lang="en-US" sz="2800" i="1">
                                          <a:latin typeface="Cambria Math" panose="02040503050406030204" pitchFamily="18" charset="0"/>
                                        </a:rPr>
                                        <m:t>𝜃</m:t>
                                      </m:r>
                                    </m:e>
                                  </m:d>
                                  <m:r>
                                    <a:rPr lang="en-US" sz="2800" i="1">
                                      <a:latin typeface="Cambria Math" panose="02040503050406030204" pitchFamily="18" charset="0"/>
                                    </a:rPr>
                                    <m:t>−</m:t>
                                  </m:r>
                                  <m:r>
                                    <a:rPr lang="en-US" sz="2800" i="1">
                                      <a:latin typeface="Cambria Math" panose="02040503050406030204" pitchFamily="18" charset="0"/>
                                    </a:rPr>
                                    <m:t>𝑦</m:t>
                                  </m:r>
                                </m:e>
                              </m:d>
                            </m:e>
                            <m:sup>
                              <m:r>
                                <a:rPr lang="en-US" sz="2800" i="1">
                                  <a:latin typeface="Cambria Math" panose="02040503050406030204" pitchFamily="18" charset="0"/>
                                </a:rPr>
                                <m:t>2</m:t>
                              </m:r>
                            </m:sup>
                          </m:sSup>
                        </m:e>
                      </m:nary>
                    </m:oMath>
                  </m:oMathPara>
                </a14:m>
                <a:endParaRPr lang="en-US" sz="2800" b="1" u="sng" dirty="0"/>
              </a:p>
              <a:p>
                <a:pPr algn="l" defTabSz="437644" eaLnBrk="0" hangingPunct="0"/>
                <a:r>
                  <a:rPr lang="en-US" sz="2000" dirty="0">
                    <a:latin typeface="+mj-lt"/>
                  </a:rPr>
                  <a:t>.</a:t>
                </a:r>
              </a:p>
              <a:p>
                <a:pPr algn="l" defTabSz="437644" eaLnBrk="0" hangingPunct="0"/>
                <a:r>
                  <a:rPr lang="en-US" sz="2800" dirty="0">
                    <a:latin typeface="+mj-lt"/>
                  </a:rPr>
                  <a:t>This is the Mean Squared Error Function which we need to find parameters </a:t>
                </a:r>
                <a14:m>
                  <m:oMath xmlns:m="http://schemas.openxmlformats.org/officeDocument/2006/math">
                    <m:r>
                      <a:rPr lang="en-US" sz="2800" i="1" smtClean="0">
                        <a:latin typeface="Cambria Math" panose="02040503050406030204" pitchFamily="18" charset="0"/>
                        <a:ea typeface="Cambria Math" panose="02040503050406030204" pitchFamily="18" charset="0"/>
                      </a:rPr>
                      <m:t>𝜃</m:t>
                    </m:r>
                  </m:oMath>
                </a14:m>
                <a:r>
                  <a:rPr lang="en-US" sz="2800" dirty="0">
                    <a:latin typeface="+mj-lt"/>
                  </a:rPr>
                  <a:t> that minimize this function.  </a:t>
                </a:r>
              </a:p>
              <a:p>
                <a:pPr algn="l" defTabSz="437644" eaLnBrk="0" hangingPunct="0"/>
                <a:endParaRPr lang="en-US" sz="2800" dirty="0">
                  <a:latin typeface="+mj-lt"/>
                </a:endParaRPr>
              </a:p>
              <a:p>
                <a:pPr defTabSz="437644" eaLnBrk="0" hangingPunct="0"/>
                <a:r>
                  <a:rPr lang="en-US" sz="2800" b="1" u="sng" dirty="0">
                    <a:latin typeface="Titillium Web" panose="00000500000000000000" pitchFamily="2" charset="0"/>
                    <a:ea typeface="Open Sans" panose="020B0606030504020204" pitchFamily="34" charset="0"/>
                    <a:cs typeface="Open Sans" panose="020B0606030504020204" pitchFamily="34" charset="0"/>
                  </a:rPr>
                  <a:t>Stochastic Gradient Descent</a:t>
                </a:r>
              </a:p>
              <a:p>
                <a:pPr algn="l" defTabSz="437644" eaLnBrk="0" hangingPunct="0"/>
                <a:endParaRPr lang="en-US" sz="2800" dirty="0">
                  <a:latin typeface="Titillium Web" panose="00000500000000000000" pitchFamily="2" charset="0"/>
                  <a:ea typeface="Open Sans" panose="020B0606030504020204" pitchFamily="34" charset="0"/>
                  <a:cs typeface="Open Sans" panose="020B0606030504020204" pitchFamily="34" charset="0"/>
                </a:endParaRPr>
              </a:p>
              <a:p>
                <a:pPr algn="l" defTabSz="437644" eaLnBrk="0" hangingPunct="0"/>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ea typeface="Open Sans" panose="020B0606030504020204" pitchFamily="34" charset="0"/>
                              <a:cs typeface="Open Sans" panose="020B0606030504020204" pitchFamily="34" charset="0"/>
                            </a:rPr>
                          </m:ctrlPr>
                        </m:dPr>
                        <m:e>
                          <m:eqArr>
                            <m:eqArrPr>
                              <m:ctrlPr>
                                <a:rPr lang="en-US" sz="2800" i="1">
                                  <a:latin typeface="Cambria Math" panose="02040503050406030204" pitchFamily="18" charset="0"/>
                                  <a:ea typeface="Open Sans" panose="020B0606030504020204" pitchFamily="34" charset="0"/>
                                  <a:cs typeface="Open Sans" panose="020B0606030504020204" pitchFamily="34" charset="0"/>
                                </a:rPr>
                              </m:ctrlPr>
                            </m:eqArrPr>
                            <m:e>
                              <m:sSubSup>
                                <m:sSubSupPr>
                                  <m:ctrlPr>
                                    <a:rPr lang="en-US" sz="2800" i="1">
                                      <a:latin typeface="Cambria Math" panose="02040503050406030204" pitchFamily="18" charset="0"/>
                                      <a:ea typeface="Open Sans" panose="020B0606030504020204" pitchFamily="34" charset="0"/>
                                      <a:cs typeface="Open Sans" panose="020B0606030504020204" pitchFamily="34" charset="0"/>
                                    </a:rPr>
                                  </m:ctrlPr>
                                </m:sSubSupPr>
                                <m:e>
                                  <m:r>
                                    <a:rPr lang="en-US" sz="2800" i="1">
                                      <a:latin typeface="Cambria Math" panose="02040503050406030204" pitchFamily="18" charset="0"/>
                                      <a:ea typeface="Open Sans" panose="020B0606030504020204" pitchFamily="34" charset="0"/>
                                      <a:cs typeface="Open Sans" panose="020B0606030504020204" pitchFamily="34" charset="0"/>
                                    </a:rPr>
                                    <m:t>𝜃</m:t>
                                  </m:r>
                                </m:e>
                                <m:sub>
                                  <m:r>
                                    <a:rPr lang="en-US" sz="2800" i="1">
                                      <a:latin typeface="Cambria Math" panose="02040503050406030204" pitchFamily="18" charset="0"/>
                                      <a:ea typeface="Open Sans" panose="020B0606030504020204" pitchFamily="34" charset="0"/>
                                      <a:cs typeface="Open Sans" panose="020B0606030504020204" pitchFamily="34" charset="0"/>
                                    </a:rPr>
                                    <m:t>0</m:t>
                                  </m:r>
                                </m:sub>
                                <m:sup>
                                  <m:r>
                                    <a:rPr lang="en-US" sz="2800" i="1">
                                      <a:latin typeface="Cambria Math" panose="02040503050406030204" pitchFamily="18" charset="0"/>
                                      <a:ea typeface="Open Sans" panose="020B0606030504020204" pitchFamily="34" charset="0"/>
                                      <a:cs typeface="Open Sans" panose="020B0606030504020204" pitchFamily="34" charset="0"/>
                                    </a:rPr>
                                    <m:t>𝑛</m:t>
                                  </m:r>
                                </m:sup>
                              </m:sSubSup>
                            </m:e>
                            <m:e>
                              <m:sSubSup>
                                <m:sSubSupPr>
                                  <m:ctrlPr>
                                    <a:rPr lang="en-US" sz="2800" i="1">
                                      <a:latin typeface="Cambria Math" panose="02040503050406030204" pitchFamily="18" charset="0"/>
                                      <a:ea typeface="Open Sans" panose="020B0606030504020204" pitchFamily="34" charset="0"/>
                                      <a:cs typeface="Open Sans" panose="020B0606030504020204" pitchFamily="34" charset="0"/>
                                    </a:rPr>
                                  </m:ctrlPr>
                                </m:sSubSupPr>
                                <m:e>
                                  <m:r>
                                    <a:rPr lang="en-US" sz="2800" i="1">
                                      <a:latin typeface="Cambria Math" panose="02040503050406030204" pitchFamily="18" charset="0"/>
                                      <a:ea typeface="Open Sans" panose="020B0606030504020204" pitchFamily="34" charset="0"/>
                                      <a:cs typeface="Open Sans" panose="020B0606030504020204" pitchFamily="34" charset="0"/>
                                    </a:rPr>
                                    <m:t>𝜃</m:t>
                                  </m:r>
                                </m:e>
                                <m:sub>
                                  <m:r>
                                    <a:rPr lang="en-US" sz="2800" i="1">
                                      <a:latin typeface="Cambria Math" panose="02040503050406030204" pitchFamily="18" charset="0"/>
                                      <a:ea typeface="Open Sans" panose="020B0606030504020204" pitchFamily="34" charset="0"/>
                                      <a:cs typeface="Open Sans" panose="020B0606030504020204" pitchFamily="34" charset="0"/>
                                    </a:rPr>
                                    <m:t>1</m:t>
                                  </m:r>
                                </m:sub>
                                <m:sup>
                                  <m:r>
                                    <a:rPr lang="en-US" sz="2800" i="1">
                                      <a:latin typeface="Cambria Math" panose="02040503050406030204" pitchFamily="18" charset="0"/>
                                      <a:ea typeface="Open Sans" panose="020B0606030504020204" pitchFamily="34" charset="0"/>
                                      <a:cs typeface="Open Sans" panose="020B0606030504020204" pitchFamily="34" charset="0"/>
                                    </a:rPr>
                                    <m:t>𝑛</m:t>
                                  </m:r>
                                </m:sup>
                              </m:sSubSup>
                            </m:e>
                            <m:e>
                              <m:sSubSup>
                                <m:sSubSupPr>
                                  <m:ctrlPr>
                                    <a:rPr lang="en-US" sz="2800" i="1">
                                      <a:latin typeface="Cambria Math" panose="02040503050406030204" pitchFamily="18" charset="0"/>
                                      <a:ea typeface="Open Sans" panose="020B0606030504020204" pitchFamily="34" charset="0"/>
                                      <a:cs typeface="Open Sans" panose="020B0606030504020204" pitchFamily="34" charset="0"/>
                                    </a:rPr>
                                  </m:ctrlPr>
                                </m:sSubSupPr>
                                <m:e>
                                  <m:r>
                                    <a:rPr lang="en-US" sz="2800" i="1">
                                      <a:latin typeface="Cambria Math" panose="02040503050406030204" pitchFamily="18" charset="0"/>
                                      <a:ea typeface="Open Sans" panose="020B0606030504020204" pitchFamily="34" charset="0"/>
                                      <a:cs typeface="Open Sans" panose="020B0606030504020204" pitchFamily="34" charset="0"/>
                                    </a:rPr>
                                    <m:t>𝜃</m:t>
                                  </m:r>
                                </m:e>
                                <m:sub>
                                  <m:r>
                                    <a:rPr lang="en-US" sz="2800" i="1">
                                      <a:latin typeface="Cambria Math" panose="02040503050406030204" pitchFamily="18" charset="0"/>
                                      <a:ea typeface="Open Sans" panose="020B0606030504020204" pitchFamily="34" charset="0"/>
                                      <a:cs typeface="Open Sans" panose="020B0606030504020204" pitchFamily="34" charset="0"/>
                                    </a:rPr>
                                    <m:t>2</m:t>
                                  </m:r>
                                </m:sub>
                                <m:sup>
                                  <m:r>
                                    <a:rPr lang="en-US" sz="2800" i="1">
                                      <a:latin typeface="Cambria Math" panose="02040503050406030204" pitchFamily="18" charset="0"/>
                                      <a:ea typeface="Open Sans" panose="020B0606030504020204" pitchFamily="34" charset="0"/>
                                      <a:cs typeface="Open Sans" panose="020B0606030504020204" pitchFamily="34" charset="0"/>
                                    </a:rPr>
                                    <m:t>𝑛</m:t>
                                  </m:r>
                                </m:sup>
                              </m:sSubSup>
                            </m:e>
                          </m:eqArr>
                        </m:e>
                      </m:d>
                      <m:r>
                        <a:rPr lang="en-US" sz="2800" i="1">
                          <a:latin typeface="Cambria Math" panose="02040503050406030204" pitchFamily="18" charset="0"/>
                          <a:ea typeface="Open Sans" panose="020B0606030504020204" pitchFamily="34" charset="0"/>
                          <a:cs typeface="Open Sans" panose="020B0606030504020204" pitchFamily="34" charset="0"/>
                        </a:rPr>
                        <m:t>=</m:t>
                      </m:r>
                      <m:d>
                        <m:dPr>
                          <m:begChr m:val="["/>
                          <m:endChr m:val="]"/>
                          <m:ctrlPr>
                            <a:rPr lang="en-US" sz="2800" i="1">
                              <a:latin typeface="Cambria Math" panose="02040503050406030204" pitchFamily="18" charset="0"/>
                              <a:ea typeface="Open Sans" panose="020B0606030504020204" pitchFamily="34" charset="0"/>
                              <a:cs typeface="Open Sans" panose="020B0606030504020204" pitchFamily="34" charset="0"/>
                            </a:rPr>
                          </m:ctrlPr>
                        </m:dPr>
                        <m:e>
                          <m:eqArr>
                            <m:eqArrPr>
                              <m:ctrlPr>
                                <a:rPr lang="en-US" sz="2800" i="1">
                                  <a:latin typeface="Cambria Math" panose="02040503050406030204" pitchFamily="18" charset="0"/>
                                  <a:ea typeface="Open Sans" panose="020B0606030504020204" pitchFamily="34" charset="0"/>
                                  <a:cs typeface="Open Sans" panose="020B0606030504020204" pitchFamily="34" charset="0"/>
                                </a:rPr>
                              </m:ctrlPr>
                            </m:eqArrPr>
                            <m:e>
                              <m:sSubSup>
                                <m:sSubSupPr>
                                  <m:ctrlPr>
                                    <a:rPr lang="en-US" sz="2800" i="1">
                                      <a:latin typeface="Cambria Math" panose="02040503050406030204" pitchFamily="18" charset="0"/>
                                      <a:ea typeface="Open Sans" panose="020B0606030504020204" pitchFamily="34" charset="0"/>
                                      <a:cs typeface="Open Sans" panose="020B0606030504020204" pitchFamily="34" charset="0"/>
                                    </a:rPr>
                                  </m:ctrlPr>
                                </m:sSubSupPr>
                                <m:e>
                                  <m:r>
                                    <a:rPr lang="en-US" sz="2800" i="1">
                                      <a:latin typeface="Cambria Math" panose="02040503050406030204" pitchFamily="18" charset="0"/>
                                      <a:ea typeface="Open Sans" panose="020B0606030504020204" pitchFamily="34" charset="0"/>
                                      <a:cs typeface="Open Sans" panose="020B0606030504020204" pitchFamily="34" charset="0"/>
                                    </a:rPr>
                                    <m:t>𝜃</m:t>
                                  </m:r>
                                </m:e>
                                <m:sub>
                                  <m:r>
                                    <a:rPr lang="en-US" sz="2800" i="1">
                                      <a:latin typeface="Cambria Math" panose="02040503050406030204" pitchFamily="18" charset="0"/>
                                      <a:ea typeface="Open Sans" panose="020B0606030504020204" pitchFamily="34" charset="0"/>
                                      <a:cs typeface="Open Sans" panose="020B0606030504020204" pitchFamily="34" charset="0"/>
                                    </a:rPr>
                                    <m:t>0</m:t>
                                  </m:r>
                                </m:sub>
                                <m:sup>
                                  <m:r>
                                    <a:rPr lang="en-US" sz="2800" i="1">
                                      <a:latin typeface="Cambria Math" panose="02040503050406030204" pitchFamily="18" charset="0"/>
                                      <a:ea typeface="Open Sans" panose="020B0606030504020204" pitchFamily="34" charset="0"/>
                                      <a:cs typeface="Open Sans" panose="020B0606030504020204" pitchFamily="34" charset="0"/>
                                    </a:rPr>
                                    <m:t>𝑛</m:t>
                                  </m:r>
                                  <m:r>
                                    <a:rPr lang="en-US" sz="2800" i="1">
                                      <a:latin typeface="Cambria Math" panose="02040503050406030204" pitchFamily="18" charset="0"/>
                                      <a:ea typeface="Open Sans" panose="020B0606030504020204" pitchFamily="34" charset="0"/>
                                      <a:cs typeface="Open Sans" panose="020B0606030504020204" pitchFamily="34" charset="0"/>
                                    </a:rPr>
                                    <m:t>−1</m:t>
                                  </m:r>
                                </m:sup>
                              </m:sSubSup>
                            </m:e>
                            <m:e>
                              <m:sSubSup>
                                <m:sSubSupPr>
                                  <m:ctrlPr>
                                    <a:rPr lang="en-US" sz="2800" i="1">
                                      <a:latin typeface="Cambria Math" panose="02040503050406030204" pitchFamily="18" charset="0"/>
                                      <a:ea typeface="Open Sans" panose="020B0606030504020204" pitchFamily="34" charset="0"/>
                                      <a:cs typeface="Open Sans" panose="020B0606030504020204" pitchFamily="34" charset="0"/>
                                    </a:rPr>
                                  </m:ctrlPr>
                                </m:sSubSupPr>
                                <m:e>
                                  <m:r>
                                    <a:rPr lang="en-US" sz="2800" i="1">
                                      <a:latin typeface="Cambria Math" panose="02040503050406030204" pitchFamily="18" charset="0"/>
                                      <a:ea typeface="Open Sans" panose="020B0606030504020204" pitchFamily="34" charset="0"/>
                                      <a:cs typeface="Open Sans" panose="020B0606030504020204" pitchFamily="34" charset="0"/>
                                    </a:rPr>
                                    <m:t>𝜃</m:t>
                                  </m:r>
                                </m:e>
                                <m:sub>
                                  <m:r>
                                    <a:rPr lang="en-US" sz="2800" i="1">
                                      <a:latin typeface="Cambria Math" panose="02040503050406030204" pitchFamily="18" charset="0"/>
                                      <a:ea typeface="Open Sans" panose="020B0606030504020204" pitchFamily="34" charset="0"/>
                                      <a:cs typeface="Open Sans" panose="020B0606030504020204" pitchFamily="34" charset="0"/>
                                    </a:rPr>
                                    <m:t>1</m:t>
                                  </m:r>
                                </m:sub>
                                <m:sup>
                                  <m:r>
                                    <a:rPr lang="en-US" sz="2800" i="1">
                                      <a:latin typeface="Cambria Math" panose="02040503050406030204" pitchFamily="18" charset="0"/>
                                      <a:ea typeface="Open Sans" panose="020B0606030504020204" pitchFamily="34" charset="0"/>
                                      <a:cs typeface="Open Sans" panose="020B0606030504020204" pitchFamily="34" charset="0"/>
                                    </a:rPr>
                                    <m:t>𝑛</m:t>
                                  </m:r>
                                  <m:r>
                                    <a:rPr lang="en-US" sz="2800" i="1">
                                      <a:latin typeface="Cambria Math" panose="02040503050406030204" pitchFamily="18" charset="0"/>
                                      <a:ea typeface="Open Sans" panose="020B0606030504020204" pitchFamily="34" charset="0"/>
                                      <a:cs typeface="Open Sans" panose="020B0606030504020204" pitchFamily="34" charset="0"/>
                                    </a:rPr>
                                    <m:t>−1</m:t>
                                  </m:r>
                                </m:sup>
                              </m:sSubSup>
                            </m:e>
                            <m:e>
                              <m:sSubSup>
                                <m:sSubSupPr>
                                  <m:ctrlPr>
                                    <a:rPr lang="en-US" sz="2800" i="1">
                                      <a:latin typeface="Cambria Math" panose="02040503050406030204" pitchFamily="18" charset="0"/>
                                      <a:ea typeface="Open Sans" panose="020B0606030504020204" pitchFamily="34" charset="0"/>
                                      <a:cs typeface="Open Sans" panose="020B0606030504020204" pitchFamily="34" charset="0"/>
                                    </a:rPr>
                                  </m:ctrlPr>
                                </m:sSubSupPr>
                                <m:e>
                                  <m:r>
                                    <a:rPr lang="en-US" sz="2800" i="1">
                                      <a:latin typeface="Cambria Math" panose="02040503050406030204" pitchFamily="18" charset="0"/>
                                      <a:ea typeface="Open Sans" panose="020B0606030504020204" pitchFamily="34" charset="0"/>
                                      <a:cs typeface="Open Sans" panose="020B0606030504020204" pitchFamily="34" charset="0"/>
                                    </a:rPr>
                                    <m:t>𝜃</m:t>
                                  </m:r>
                                </m:e>
                                <m:sub>
                                  <m:r>
                                    <a:rPr lang="en-US" sz="2800" i="1">
                                      <a:latin typeface="Cambria Math" panose="02040503050406030204" pitchFamily="18" charset="0"/>
                                      <a:ea typeface="Open Sans" panose="020B0606030504020204" pitchFamily="34" charset="0"/>
                                      <a:cs typeface="Open Sans" panose="020B0606030504020204" pitchFamily="34" charset="0"/>
                                    </a:rPr>
                                    <m:t>2</m:t>
                                  </m:r>
                                </m:sub>
                                <m:sup>
                                  <m:r>
                                    <a:rPr lang="en-US" sz="2800" i="1">
                                      <a:latin typeface="Cambria Math" panose="02040503050406030204" pitchFamily="18" charset="0"/>
                                      <a:ea typeface="Open Sans" panose="020B0606030504020204" pitchFamily="34" charset="0"/>
                                      <a:cs typeface="Open Sans" panose="020B0606030504020204" pitchFamily="34" charset="0"/>
                                    </a:rPr>
                                    <m:t>𝑛</m:t>
                                  </m:r>
                                  <m:r>
                                    <a:rPr lang="en-US" sz="2800" i="1">
                                      <a:latin typeface="Cambria Math" panose="02040503050406030204" pitchFamily="18" charset="0"/>
                                      <a:ea typeface="Open Sans" panose="020B0606030504020204" pitchFamily="34" charset="0"/>
                                      <a:cs typeface="Open Sans" panose="020B0606030504020204" pitchFamily="34" charset="0"/>
                                    </a:rPr>
                                    <m:t>−1</m:t>
                                  </m:r>
                                </m:sup>
                              </m:sSubSup>
                            </m:e>
                          </m:eqArr>
                        </m:e>
                      </m:d>
                      <m:r>
                        <a:rPr lang="en-US" sz="2800" i="1">
                          <a:latin typeface="Cambria Math" panose="02040503050406030204" pitchFamily="18" charset="0"/>
                          <a:ea typeface="Open Sans" panose="020B0606030504020204" pitchFamily="34" charset="0"/>
                          <a:cs typeface="Open Sans" panose="020B0606030504020204" pitchFamily="34" charset="0"/>
                        </a:rPr>
                        <m:t> −</m:t>
                      </m:r>
                      <m:r>
                        <a:rPr lang="en-US" sz="2800" i="1">
                          <a:latin typeface="Cambria Math" panose="02040503050406030204" pitchFamily="18" charset="0"/>
                          <a:ea typeface="Open Sans" panose="020B0606030504020204" pitchFamily="34" charset="0"/>
                          <a:cs typeface="Open Sans" panose="020B0606030504020204" pitchFamily="34" charset="0"/>
                        </a:rPr>
                        <m:t>𝛼</m:t>
                      </m:r>
                      <m:r>
                        <m:rPr>
                          <m:sty m:val="p"/>
                        </m:rPr>
                        <a:rPr lang="en-US" sz="2800">
                          <a:latin typeface="Cambria Math" panose="02040503050406030204" pitchFamily="18" charset="0"/>
                          <a:ea typeface="Open Sans" panose="020B0606030504020204" pitchFamily="34" charset="0"/>
                          <a:cs typeface="Open Sans" panose="020B0606030504020204" pitchFamily="34" charset="0"/>
                        </a:rPr>
                        <m:t>∇</m:t>
                      </m:r>
                      <m:r>
                        <a:rPr lang="en-US" sz="2800" i="1">
                          <a:latin typeface="Cambria Math" panose="02040503050406030204" pitchFamily="18" charset="0"/>
                          <a:ea typeface="Open Sans" panose="020B0606030504020204" pitchFamily="34" charset="0"/>
                          <a:cs typeface="Open Sans" panose="020B0606030504020204" pitchFamily="34" charset="0"/>
                        </a:rPr>
                        <m:t>𝐽</m:t>
                      </m:r>
                      <m:d>
                        <m:dPr>
                          <m:ctrlPr>
                            <a:rPr lang="en-US" sz="2800" i="1">
                              <a:latin typeface="Cambria Math" panose="02040503050406030204" pitchFamily="18" charset="0"/>
                              <a:ea typeface="Open Sans" panose="020B0606030504020204" pitchFamily="34" charset="0"/>
                              <a:cs typeface="Open Sans" panose="020B0606030504020204" pitchFamily="34" charset="0"/>
                            </a:rPr>
                          </m:ctrlPr>
                        </m:dPr>
                        <m:e>
                          <m:r>
                            <a:rPr lang="en-US" sz="2800" i="1">
                              <a:latin typeface="Cambria Math" panose="02040503050406030204" pitchFamily="18" charset="0"/>
                              <a:ea typeface="Open Sans" panose="020B0606030504020204" pitchFamily="34" charset="0"/>
                              <a:cs typeface="Open Sans" panose="020B0606030504020204" pitchFamily="34" charset="0"/>
                            </a:rPr>
                            <m:t>𝜃</m:t>
                          </m:r>
                        </m:e>
                      </m:d>
                    </m:oMath>
                  </m:oMathPara>
                </a14:m>
                <a:endParaRPr lang="en-US" sz="2800" dirty="0">
                  <a:latin typeface="+mj-lt"/>
                </a:endParaRPr>
              </a:p>
              <a:p>
                <a:pPr algn="l" defTabSz="437644" eaLnBrk="0" hangingPunct="0"/>
                <a:endParaRPr lang="en-US" sz="1400" dirty="0">
                  <a:latin typeface="+mj-lt"/>
                </a:endParaRPr>
              </a:p>
              <a:p>
                <a:pPr algn="l" defTabSz="437644" eaLnBrk="0" hangingPunct="0"/>
                <a:r>
                  <a:rPr lang="en-US" sz="2800" dirty="0">
                    <a:latin typeface="+mj-lt"/>
                  </a:rPr>
                  <a:t>The parameters are updated by the gradient of the cost function by taking random subsets of the data.  The partial derivatives for each parameter are</a:t>
                </a:r>
              </a:p>
              <a:p>
                <a:pPr algn="l" defTabSz="437644" eaLnBrk="0" hangingPunct="0"/>
                <a:endParaRPr lang="en-US" sz="2800" dirty="0">
                  <a:latin typeface="+mj-lt"/>
                </a:endParaRPr>
              </a:p>
              <a:p>
                <a:pPr algn="l" defTabSz="437644" eaLnBrk="0" hangingPunct="0"/>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m:t>
                          </m:r>
                          <m:r>
                            <a:rPr lang="en-US" sz="1800" i="1">
                              <a:latin typeface="Cambria Math" panose="02040503050406030204" pitchFamily="18" charset="0"/>
                            </a:rPr>
                            <m:t>𝐽</m:t>
                          </m:r>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𝑘</m:t>
                              </m:r>
                            </m:sub>
                          </m:sSub>
                        </m:den>
                      </m:f>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𝑚</m:t>
                          </m:r>
                        </m:den>
                      </m:f>
                      <m:nary>
                        <m:naryPr>
                          <m:chr m:val="∑"/>
                          <m:ctrlPr>
                            <a:rPr lang="pt-BR"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=0</m:t>
                          </m:r>
                        </m:sub>
                        <m:sup>
                          <m:r>
                            <a:rPr lang="en-US" sz="1800" i="1">
                              <a:latin typeface="Cambria Math" panose="02040503050406030204" pitchFamily="18" charset="0"/>
                            </a:rPr>
                            <m:t>𝑚</m:t>
                          </m:r>
                        </m:sup>
                        <m:e>
                          <m:d>
                            <m:dPr>
                              <m:ctrlPr>
                                <a:rPr lang="en-US" sz="1800" i="1">
                                  <a:latin typeface="Cambria Math" panose="02040503050406030204" pitchFamily="18" charset="0"/>
                                </a:rPr>
                              </m:ctrlPr>
                            </m:dPr>
                            <m:e>
                              <m:r>
                                <a:rPr lang="en-US" sz="1800" i="1">
                                  <a:latin typeface="Cambria Math" panose="02040503050406030204" pitchFamily="18" charset="0"/>
                                </a:rPr>
                                <m:t>h</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𝜃</m:t>
                                      </m:r>
                                    </m:e>
                                    <m:sup>
                                      <m:r>
                                        <a:rPr lang="en-US" sz="1800" i="1">
                                          <a:latin typeface="Cambria Math" panose="02040503050406030204" pitchFamily="18" charset="0"/>
                                        </a:rPr>
                                        <m:t>𝑇</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e>
                          </m:d>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h</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𝜃</m:t>
                                      </m:r>
                                    </m:e>
                                    <m:sup>
                                      <m:r>
                                        <a:rPr lang="en-US" sz="1800" i="1">
                                          <a:latin typeface="Cambria Math" panose="02040503050406030204" pitchFamily="18" charset="0"/>
                                        </a:rPr>
                                        <m:t>𝑇</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d>
                            </m:e>
                          </m:d>
                          <m:r>
                            <a:rPr lang="en-US" sz="1800" i="1">
                              <a:latin typeface="Cambria Math" panose="02040503050406030204" pitchFamily="18" charset="0"/>
                            </a:rPr>
                            <m:t>⋅</m:t>
                          </m:r>
                          <m:r>
                            <a:rPr lang="en-US" sz="1800" i="1">
                              <a:latin typeface="Cambria Math" panose="02040503050406030204" pitchFamily="18" charset="0"/>
                            </a:rPr>
                            <m:t>h</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𝜃</m:t>
                                  </m:r>
                                </m:e>
                                <m:sup>
                                  <m:r>
                                    <a:rPr lang="en-US" sz="1800" i="1">
                                      <a:latin typeface="Cambria Math" panose="02040503050406030204" pitchFamily="18" charset="0"/>
                                    </a:rPr>
                                    <m:t>𝑇</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p>
                            </m:e>
                          </m:d>
                          <m:r>
                            <a:rPr lang="en-US" sz="1800" i="1">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𝑥</m:t>
                              </m:r>
                            </m:e>
                            <m:sub>
                              <m:r>
                                <a:rPr lang="en-US" sz="1800" i="1">
                                  <a:latin typeface="Cambria Math" panose="02040503050406030204" pitchFamily="18" charset="0"/>
                                </a:rPr>
                                <m:t>𝑘</m:t>
                              </m:r>
                            </m:sub>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bSup>
                        </m:e>
                      </m:nary>
                    </m:oMath>
                  </m:oMathPara>
                </a14:m>
                <a:endParaRPr lang="en-US" sz="1800" dirty="0">
                  <a:latin typeface="+mj-lt"/>
                </a:endParaRPr>
              </a:p>
              <a:p>
                <a:pPr algn="l" defTabSz="437644" eaLnBrk="0" hangingPunct="0"/>
                <a:endParaRPr lang="en-US" sz="2800" dirty="0">
                  <a:latin typeface="+mj-lt"/>
                </a:endParaRPr>
              </a:p>
              <a:p>
                <a:pPr defTabSz="437644" eaLnBrk="0" hangingPunct="0"/>
                <a:r>
                  <a:rPr lang="en-US" sz="2800" b="1" u="sng" dirty="0">
                    <a:latin typeface="Titillium Web" panose="00000500000000000000" pitchFamily="2" charset="0"/>
                    <a:ea typeface="Open Sans" panose="020B0606030504020204" pitchFamily="34" charset="0"/>
                    <a:cs typeface="Open Sans" panose="020B0606030504020204" pitchFamily="34" charset="0"/>
                  </a:rPr>
                  <a:t>More Complex Model</a:t>
                </a:r>
                <a:endParaRPr lang="en-US" sz="2800" dirty="0">
                  <a:latin typeface="Titillium Web" panose="00000500000000000000" pitchFamily="2" charset="0"/>
                  <a:ea typeface="Open Sans" panose="020B0606030504020204" pitchFamily="34" charset="0"/>
                  <a:cs typeface="Open Sans" panose="020B0606030504020204" pitchFamily="34" charset="0"/>
                </a:endParaRPr>
              </a:p>
              <a:p>
                <a:pPr algn="l" defTabSz="437644" eaLnBrk="0" hangingPunct="0"/>
                <a:endParaRPr lang="en-US" sz="1800" dirty="0">
                  <a:latin typeface="+mj-lt"/>
                </a:endParaRPr>
              </a:p>
            </p:txBody>
          </p:sp>
        </mc:Choice>
        <mc:Fallback xmlns="">
          <p:sp>
            <p:nvSpPr>
              <p:cNvPr id="2084" name="Text Box 36"/>
              <p:cNvSpPr txBox="1">
                <a:spLocks noRot="1" noChangeAspect="1" noMove="1" noResize="1" noEditPoints="1" noAdjustHandles="1" noChangeArrowheads="1" noChangeShapeType="1" noTextEdit="1"/>
              </p:cNvSpPr>
              <p:nvPr/>
            </p:nvSpPr>
            <p:spPr bwMode="auto">
              <a:xfrm>
                <a:off x="8810736" y="4191623"/>
                <a:ext cx="7255671" cy="15490649"/>
              </a:xfrm>
              <a:prstGeom prst="rect">
                <a:avLst/>
              </a:prstGeom>
              <a:blipFill>
                <a:blip r:embed="rId3"/>
                <a:stretch>
                  <a:fillRect l="-2351" t="-669" r="-3359"/>
                </a:stretch>
              </a:blipFill>
              <a:ln w="57150" cmpd="thinThick">
                <a:noFill/>
                <a:miter lim="800000"/>
                <a:headEnd/>
                <a:tailEnd/>
              </a:ln>
              <a:effectLst/>
            </p:spPr>
            <p:txBody>
              <a:bodyPr/>
              <a:lstStyle/>
              <a:p>
                <a:r>
                  <a:rPr lang="en-US">
                    <a:noFill/>
                  </a:rPr>
                  <a:t> </a:t>
                </a:r>
              </a:p>
            </p:txBody>
          </p:sp>
        </mc:Fallback>
      </mc:AlternateContent>
      <p:grpSp>
        <p:nvGrpSpPr>
          <p:cNvPr id="2" name="Group 1">
            <a:extLst>
              <a:ext uri="{FF2B5EF4-FFF2-40B4-BE49-F238E27FC236}">
                <a16:creationId xmlns:a16="http://schemas.microsoft.com/office/drawing/2014/main" id="{43834A88-EF47-B78C-5D9A-CA5B8E1D4358}"/>
              </a:ext>
            </a:extLst>
          </p:cNvPr>
          <p:cNvGrpSpPr/>
          <p:nvPr/>
        </p:nvGrpSpPr>
        <p:grpSpPr>
          <a:xfrm>
            <a:off x="673378" y="4191623"/>
            <a:ext cx="7541601" cy="17885800"/>
            <a:chOff x="673378" y="4191622"/>
            <a:chExt cx="7541601" cy="17885800"/>
          </a:xfrm>
        </p:grpSpPr>
        <p:sp>
          <p:nvSpPr>
            <p:cNvPr id="24" name="Text Box 9"/>
            <p:cNvSpPr txBox="1">
              <a:spLocks noChangeArrowheads="1"/>
            </p:cNvSpPr>
            <p:nvPr/>
          </p:nvSpPr>
          <p:spPr bwMode="auto">
            <a:xfrm>
              <a:off x="777053" y="5099606"/>
              <a:ext cx="7334250" cy="6529252"/>
            </a:xfrm>
            <a:prstGeom prst="rect">
              <a:avLst/>
            </a:prstGeom>
            <a:noFill/>
            <a:ln w="9525">
              <a:noFill/>
              <a:miter lim="800000"/>
              <a:headEnd/>
              <a:tailEnd/>
            </a:ln>
            <a:effectLst/>
          </p:spPr>
          <p:txBody>
            <a:bodyPr lIns="65306" tIns="32653" rIns="65306" bIns="32653">
              <a:spAutoFit/>
            </a:bodyPr>
            <a:lstStyle/>
            <a:p>
              <a:pPr algn="l"/>
              <a:r>
                <a:rPr lang="en-US" sz="2800" dirty="0">
                  <a:solidFill>
                    <a:srgbClr val="000000"/>
                  </a:solidFill>
                  <a:latin typeface="+mj-lt"/>
                </a:rPr>
                <a:t>Machine learning and Artificial Neural Networks (ANN) have been used to analyze numerous data sets. An overview of how an ANN works as well as back propagation, steepest descent, and stochastic gradient descent are presented. Furthermore, R-scripts were constructed for two very simple ANN as well as a more complicated ANN using back propagation. The R-scripts were then used to analyze a subset of the famous iris data set which is linearly separable.  Furthermore, different ANN architectures were explored to find the optimal ANN for the Iris data.</a:t>
              </a:r>
              <a:endParaRPr lang="en-US" sz="2800" dirty="0">
                <a:latin typeface="+mj-lt"/>
                <a:ea typeface="Open Sans" panose="020B0606030504020204" pitchFamily="34" charset="0"/>
                <a:cs typeface="Open Sans" panose="020B0606030504020204" pitchFamily="34" charset="0"/>
              </a:endParaRPr>
            </a:p>
            <a:p>
              <a:pPr marL="457200" indent="-457200" algn="l">
                <a:buFont typeface="Arial" panose="020B0604020202020204" pitchFamily="34" charset="0"/>
                <a:buChar char="•"/>
              </a:pPr>
              <a:endParaRPr lang="en-US" sz="2800" dirty="0">
                <a:latin typeface="+mj-lt"/>
              </a:endParaRPr>
            </a:p>
          </p:txBody>
        </p:sp>
        <p:sp>
          <p:nvSpPr>
            <p:cNvPr id="26" name="Text Box 42"/>
            <p:cNvSpPr txBox="1">
              <a:spLocks noChangeArrowheads="1"/>
            </p:cNvSpPr>
            <p:nvPr/>
          </p:nvSpPr>
          <p:spPr bwMode="auto">
            <a:xfrm>
              <a:off x="700439" y="4191622"/>
              <a:ext cx="7372350" cy="681497"/>
            </a:xfrm>
            <a:prstGeom prst="rect">
              <a:avLst/>
            </a:prstGeom>
            <a:noFill/>
            <a:ln w="9525">
              <a:noFill/>
              <a:miter lim="800000"/>
              <a:headEnd/>
              <a:tailEnd/>
            </a:ln>
            <a:effectLst/>
          </p:spPr>
          <p:txBody>
            <a:bodyPr lIns="65306" tIns="32653" rIns="65306" bIns="32653">
              <a:spAutoFit/>
            </a:bodyPr>
            <a:lstStyle/>
            <a:p>
              <a:r>
                <a:rPr lang="en-US" sz="4000" b="1" dirty="0">
                  <a:latin typeface="+mj-lt"/>
                  <a:cs typeface="Times New Roman" pitchFamily="18" charset="0"/>
                </a:rPr>
                <a:t>Abstract</a:t>
              </a:r>
              <a:endParaRPr lang="en-US" sz="4000" dirty="0">
                <a:latin typeface="+mj-lt"/>
                <a:cs typeface="Times New Roman" pitchFamily="18" charset="0"/>
              </a:endParaRPr>
            </a:p>
          </p:txBody>
        </p:sp>
        <mc:AlternateContent xmlns:mc="http://schemas.openxmlformats.org/markup-compatibility/2006" xmlns:a14="http://schemas.microsoft.com/office/drawing/2010/main">
          <mc:Choice Requires="a14">
            <p:sp>
              <p:nvSpPr>
                <p:cNvPr id="29" name="Text Box 9"/>
                <p:cNvSpPr txBox="1">
                  <a:spLocks noChangeArrowheads="1"/>
                </p:cNvSpPr>
                <p:nvPr/>
              </p:nvSpPr>
              <p:spPr bwMode="auto">
                <a:xfrm>
                  <a:off x="673378" y="12491400"/>
                  <a:ext cx="7541601" cy="9586022"/>
                </a:xfrm>
                <a:prstGeom prst="rect">
                  <a:avLst/>
                </a:prstGeom>
                <a:noFill/>
                <a:ln w="9525">
                  <a:noFill/>
                  <a:miter lim="800000"/>
                  <a:headEnd/>
                  <a:tailEnd/>
                </a:ln>
                <a:effectLst/>
              </p:spPr>
              <p:txBody>
                <a:bodyPr wrap="square">
                  <a:spAutoFit/>
                </a:bodyPr>
                <a:lstStyle/>
                <a:p>
                  <a:pPr defTabSz="4389438" eaLnBrk="0" hangingPunct="0">
                    <a:lnSpc>
                      <a:spcPct val="95000"/>
                    </a:lnSpc>
                  </a:pPr>
                  <a:r>
                    <a:rPr lang="en-US" sz="2800" b="1" u="sng" dirty="0">
                      <a:latin typeface="Titillium Web" panose="00000500000000000000" pitchFamily="2" charset="0"/>
                      <a:ea typeface="Open Sans" panose="020B0606030504020204" pitchFamily="34" charset="0"/>
                      <a:cs typeface="Open Sans" panose="020B0606030504020204" pitchFamily="34" charset="0"/>
                    </a:rPr>
                    <a:t>Perceptron</a:t>
                  </a:r>
                </a:p>
                <a:p>
                  <a:pPr algn="l" defTabSz="4389438" eaLnBrk="0" hangingPunct="0">
                    <a:lnSpc>
                      <a:spcPct val="95000"/>
                    </a:lnSpc>
                  </a:pPr>
                  <a:endParaRPr lang="en-US" sz="2800" dirty="0">
                    <a:latin typeface="+mj-lt"/>
                  </a:endParaRPr>
                </a:p>
                <a:p>
                  <a:pPr algn="l" defTabSz="4389438" eaLnBrk="0" hangingPunct="0">
                    <a:lnSpc>
                      <a:spcPct val="95000"/>
                    </a:lnSpc>
                  </a:pPr>
                  <a:endParaRPr lang="en-US" sz="2800" dirty="0">
                    <a:latin typeface="+mj-lt"/>
                  </a:endParaRPr>
                </a:p>
                <a:p>
                  <a:pPr algn="l" defTabSz="4389438" eaLnBrk="0" hangingPunct="0">
                    <a:lnSpc>
                      <a:spcPct val="95000"/>
                    </a:lnSpc>
                  </a:pPr>
                  <a:endParaRPr lang="en-US" sz="2800" dirty="0">
                    <a:latin typeface="+mj-lt"/>
                  </a:endParaRPr>
                </a:p>
                <a:p>
                  <a:pPr algn="l" defTabSz="4389438" eaLnBrk="0" hangingPunct="0">
                    <a:lnSpc>
                      <a:spcPct val="95000"/>
                    </a:lnSpc>
                  </a:pPr>
                  <a:endParaRPr lang="en-US" sz="2800" dirty="0">
                    <a:latin typeface="+mj-lt"/>
                  </a:endParaRPr>
                </a:p>
                <a:p>
                  <a:pPr algn="l" defTabSz="4389438" eaLnBrk="0" hangingPunct="0">
                    <a:lnSpc>
                      <a:spcPct val="95000"/>
                    </a:lnSpc>
                  </a:pPr>
                  <a:endParaRPr lang="en-US" sz="2800" dirty="0">
                    <a:latin typeface="+mj-lt"/>
                  </a:endParaRPr>
                </a:p>
                <a:p>
                  <a:pPr algn="l" defTabSz="4389438" eaLnBrk="0" hangingPunct="0">
                    <a:lnSpc>
                      <a:spcPct val="95000"/>
                    </a:lnSpc>
                  </a:pPr>
                  <a:endParaRPr lang="en-US" sz="2800" dirty="0">
                    <a:latin typeface="+mj-lt"/>
                  </a:endParaRPr>
                </a:p>
                <a:p>
                  <a:pPr algn="l" defTabSz="4389438" eaLnBrk="0" hangingPunct="0">
                    <a:lnSpc>
                      <a:spcPct val="95000"/>
                    </a:lnSpc>
                  </a:pPr>
                  <a:endParaRPr lang="en-US" sz="2800" dirty="0">
                    <a:latin typeface="+mj-lt"/>
                  </a:endParaRPr>
                </a:p>
                <a:p>
                  <a:pPr algn="l" defTabSz="4389438" eaLnBrk="0" hangingPunct="0">
                    <a:lnSpc>
                      <a:spcPct val="95000"/>
                    </a:lnSpc>
                  </a:pPr>
                  <a:endParaRPr lang="en-US" sz="2800" dirty="0">
                    <a:latin typeface="+mj-lt"/>
                  </a:endParaRPr>
                </a:p>
                <a:p>
                  <a:pPr algn="l" defTabSz="4389438" eaLnBrk="0" hangingPunct="0">
                    <a:lnSpc>
                      <a:spcPct val="95000"/>
                    </a:lnSpc>
                  </a:pPr>
                  <a:endParaRPr lang="en-US" sz="2800" dirty="0">
                    <a:latin typeface="+mj-lt"/>
                  </a:endParaRPr>
                </a:p>
                <a:p>
                  <a:pPr algn="l" defTabSz="4389438" eaLnBrk="0" hangingPunct="0">
                    <a:lnSpc>
                      <a:spcPct val="95000"/>
                    </a:lnSpc>
                  </a:pPr>
                  <a:endParaRPr lang="en-US" sz="2800" dirty="0">
                    <a:latin typeface="+mj-lt"/>
                  </a:endParaRPr>
                </a:p>
                <a:p>
                  <a:pPr defTabSz="4389438" eaLnBrk="0" hangingPunct="0">
                    <a:lnSpc>
                      <a:spcPct val="95000"/>
                    </a:lnSpc>
                  </a:pPr>
                  <a:r>
                    <a:rPr lang="en-US" sz="2800" b="1" u="sng" dirty="0">
                      <a:latin typeface="Titillium Web" panose="00000500000000000000" pitchFamily="2" charset="0"/>
                      <a:ea typeface="Open Sans" panose="020B0606030504020204" pitchFamily="34" charset="0"/>
                      <a:cs typeface="Open Sans" panose="020B0606030504020204" pitchFamily="34" charset="0"/>
                    </a:rPr>
                    <a:t>Function</a:t>
                  </a:r>
                  <a:endParaRPr lang="en-US" sz="2800" dirty="0">
                    <a:latin typeface="+mj-lt"/>
                  </a:endParaRPr>
                </a:p>
                <a:p>
                  <a:pPr algn="l" defTabSz="4389438" eaLnBrk="0" hangingPunct="0">
                    <a:lnSpc>
                      <a:spcPct val="95000"/>
                    </a:lnSpc>
                  </a:pPr>
                  <a:endParaRPr lang="en-US" sz="2800" dirty="0">
                    <a:latin typeface="+mj-lt"/>
                  </a:endParaRPr>
                </a:p>
                <a:p>
                  <a:pPr algn="l" defTabSz="4389438" eaLnBrk="0" hangingPunct="0">
                    <a:lnSpc>
                      <a:spcPct val="95000"/>
                    </a:lnSpc>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Open Sans" panose="020B0606030504020204" pitchFamily="34" charset="0"/>
                            <a:cs typeface="Open Sans" panose="020B0606030504020204" pitchFamily="34" charset="0"/>
                          </a:rPr>
                          <m:t>𝑔</m:t>
                        </m:r>
                        <m:d>
                          <m:dPr>
                            <m:ctrlPr>
                              <a:rPr lang="en-US" sz="2800" i="1">
                                <a:latin typeface="Cambria Math" panose="02040503050406030204" pitchFamily="18" charset="0"/>
                                <a:ea typeface="Open Sans" panose="020B0606030504020204" pitchFamily="34" charset="0"/>
                                <a:cs typeface="Open Sans" panose="020B0606030504020204" pitchFamily="34" charset="0"/>
                              </a:rPr>
                            </m:ctrlPr>
                          </m:dPr>
                          <m:e>
                            <m:r>
                              <a:rPr lang="en-US" sz="2800" i="1">
                                <a:latin typeface="Cambria Math" panose="02040503050406030204" pitchFamily="18" charset="0"/>
                                <a:ea typeface="Open Sans" panose="020B0606030504020204" pitchFamily="34" charset="0"/>
                                <a:cs typeface="Open Sans" panose="020B0606030504020204" pitchFamily="34" charset="0"/>
                              </a:rPr>
                              <m:t>𝑧</m:t>
                            </m:r>
                          </m:e>
                        </m:d>
                        <m:r>
                          <a:rPr lang="en-US" sz="2800" i="1">
                            <a:latin typeface="Cambria Math" panose="02040503050406030204" pitchFamily="18" charset="0"/>
                            <a:ea typeface="Open Sans" panose="020B0606030504020204" pitchFamily="34" charset="0"/>
                            <a:cs typeface="Open Sans" panose="020B0606030504020204" pitchFamily="34" charset="0"/>
                          </a:rPr>
                          <m:t>=</m:t>
                        </m:r>
                        <m:f>
                          <m:fPr>
                            <m:ctrlPr>
                              <a:rPr lang="en-US" sz="2800" i="1">
                                <a:latin typeface="Cambria Math" panose="02040503050406030204" pitchFamily="18" charset="0"/>
                                <a:ea typeface="Open Sans" panose="020B0606030504020204" pitchFamily="34" charset="0"/>
                                <a:cs typeface="Open Sans" panose="020B0606030504020204" pitchFamily="34" charset="0"/>
                              </a:rPr>
                            </m:ctrlPr>
                          </m:fPr>
                          <m:num>
                            <m:r>
                              <a:rPr lang="en-US" sz="2800" i="1">
                                <a:latin typeface="Cambria Math" panose="02040503050406030204" pitchFamily="18" charset="0"/>
                                <a:ea typeface="Open Sans" panose="020B0606030504020204" pitchFamily="34" charset="0"/>
                                <a:cs typeface="Open Sans" panose="020B0606030504020204" pitchFamily="34" charset="0"/>
                              </a:rPr>
                              <m:t>1</m:t>
                            </m:r>
                          </m:num>
                          <m:den>
                            <m:r>
                              <a:rPr lang="en-US" sz="2800" i="1">
                                <a:latin typeface="Cambria Math" panose="02040503050406030204" pitchFamily="18" charset="0"/>
                                <a:ea typeface="Open Sans" panose="020B0606030504020204" pitchFamily="34" charset="0"/>
                                <a:cs typeface="Open Sans" panose="020B0606030504020204" pitchFamily="34" charset="0"/>
                              </a:rPr>
                              <m:t>1+</m:t>
                            </m:r>
                            <m:sSup>
                              <m:sSupPr>
                                <m:ctrlPr>
                                  <a:rPr lang="en-US" sz="2800" i="1">
                                    <a:latin typeface="Cambria Math" panose="02040503050406030204" pitchFamily="18" charset="0"/>
                                    <a:ea typeface="Open Sans" panose="020B0606030504020204" pitchFamily="34" charset="0"/>
                                    <a:cs typeface="Open Sans" panose="020B0606030504020204" pitchFamily="34" charset="0"/>
                                  </a:rPr>
                                </m:ctrlPr>
                              </m:sSupPr>
                              <m:e>
                                <m:r>
                                  <a:rPr lang="en-US" sz="2800" i="1">
                                    <a:latin typeface="Cambria Math" panose="02040503050406030204" pitchFamily="18" charset="0"/>
                                    <a:ea typeface="Open Sans" panose="020B0606030504020204" pitchFamily="34" charset="0"/>
                                    <a:cs typeface="Open Sans" panose="020B0606030504020204" pitchFamily="34" charset="0"/>
                                  </a:rPr>
                                  <m:t>𝑒</m:t>
                                </m:r>
                              </m:e>
                              <m:sup>
                                <m:r>
                                  <a:rPr lang="en-US" sz="2800" i="1">
                                    <a:latin typeface="Cambria Math" panose="02040503050406030204" pitchFamily="18" charset="0"/>
                                    <a:ea typeface="Open Sans" panose="020B0606030504020204" pitchFamily="34" charset="0"/>
                                    <a:cs typeface="Open Sans" panose="020B0606030504020204" pitchFamily="34" charset="0"/>
                                  </a:rPr>
                                  <m:t>−</m:t>
                                </m:r>
                                <m:r>
                                  <a:rPr lang="en-US" sz="2800" i="1">
                                    <a:latin typeface="Cambria Math" panose="02040503050406030204" pitchFamily="18" charset="0"/>
                                    <a:ea typeface="Open Sans" panose="020B0606030504020204" pitchFamily="34" charset="0"/>
                                    <a:cs typeface="Open Sans" panose="020B0606030504020204" pitchFamily="34" charset="0"/>
                                  </a:rPr>
                                  <m:t>𝑧</m:t>
                                </m:r>
                              </m:sup>
                            </m:sSup>
                          </m:den>
                        </m:f>
                      </m:oMath>
                    </m:oMathPara>
                  </a14:m>
                  <a:endParaRPr lang="en-US" sz="2800" dirty="0"/>
                </a:p>
                <a:p>
                  <a:pPr algn="l" defTabSz="4389438" eaLnBrk="0" hangingPunct="0">
                    <a:lnSpc>
                      <a:spcPct val="95000"/>
                    </a:lnSpc>
                  </a:pPr>
                  <a:endParaRPr lang="en-US" sz="2800" dirty="0">
                    <a:latin typeface="+mj-lt"/>
                  </a:endParaRPr>
                </a:p>
                <a:p>
                  <a:pPr algn="l" defTabSz="4389438" eaLnBrk="0" hangingPunct="0">
                    <a:lnSpc>
                      <a:spcPct val="95000"/>
                    </a:lnSpc>
                  </a:pPr>
                  <a:r>
                    <a:rPr lang="en-US" sz="2800" dirty="0">
                      <a:latin typeface="+mj-lt"/>
                    </a:rPr>
                    <a:t>This is called the sigmoid activation function which determines how “on” or “off” neurons are.  The derivative of this function is well known and is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𝑑𝑔</m:t>
                          </m:r>
                        </m:num>
                        <m:den>
                          <m:r>
                            <a:rPr lang="en-US" sz="2800" i="1">
                              <a:latin typeface="Cambria Math" panose="02040503050406030204" pitchFamily="18" charset="0"/>
                            </a:rPr>
                            <m:t>𝑑𝑧</m:t>
                          </m:r>
                        </m:den>
                      </m:f>
                      <m:r>
                        <a:rPr lang="en-US" sz="2800" i="1">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1−</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𝑧</m:t>
                              </m:r>
                            </m:e>
                          </m:d>
                        </m:e>
                      </m:d>
                      <m:r>
                        <a:rPr lang="en-US" sz="2800" i="1">
                          <a:latin typeface="Cambria Math" panose="02040503050406030204" pitchFamily="18" charset="0"/>
                        </a:rPr>
                        <m:t>⋅(</m:t>
                      </m:r>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𝑧</m:t>
                          </m:r>
                        </m:e>
                      </m:d>
                      <m:r>
                        <a:rPr lang="en-US" sz="2800" i="1">
                          <a:latin typeface="Cambria Math" panose="02040503050406030204" pitchFamily="18" charset="0"/>
                        </a:rPr>
                        <m:t>)</m:t>
                      </m:r>
                    </m:oMath>
                  </a14:m>
                  <a:r>
                    <a:rPr lang="en-US" sz="2800" dirty="0">
                      <a:latin typeface="+mj-lt"/>
                    </a:rPr>
                    <a:t>.</a:t>
                  </a:r>
                </a:p>
                <a:p>
                  <a:pPr algn="l" defTabSz="4389438" eaLnBrk="0" hangingPunct="0">
                    <a:lnSpc>
                      <a:spcPct val="95000"/>
                    </a:lnSpc>
                  </a:pPr>
                  <a:endParaRPr lang="en-US" sz="2800" dirty="0">
                    <a:latin typeface="+mj-lt"/>
                  </a:endParaRPr>
                </a:p>
                <a:p>
                  <a:pPr algn="l" defTabSz="4389438" eaLnBrk="0" hangingPunct="0">
                    <a:lnSpc>
                      <a:spcPct val="95000"/>
                    </a:lnSpc>
                  </a:pPr>
                  <a:endParaRPr lang="en-US" sz="2800" dirty="0">
                    <a:latin typeface="+mj-lt"/>
                  </a:endParaRPr>
                </a:p>
                <a:p>
                  <a:pPr algn="l" defTabSz="4389438" eaLnBrk="0" hangingPunct="0">
                    <a:lnSpc>
                      <a:spcPct val="95000"/>
                    </a:lnSpc>
                  </a:pPr>
                  <a:endParaRPr lang="en-US" sz="2400" b="1" dirty="0">
                    <a:latin typeface="+mj-lt"/>
                  </a:endParaRPr>
                </a:p>
              </p:txBody>
            </p:sp>
          </mc:Choice>
          <mc:Fallback xmlns="">
            <p:sp>
              <p:nvSpPr>
                <p:cNvPr id="29" name="Text Box 9"/>
                <p:cNvSpPr txBox="1">
                  <a:spLocks noRot="1" noChangeAspect="1" noMove="1" noResize="1" noEditPoints="1" noAdjustHandles="1" noChangeArrowheads="1" noChangeShapeType="1" noTextEdit="1"/>
                </p:cNvSpPr>
                <p:nvPr/>
              </p:nvSpPr>
              <p:spPr bwMode="auto">
                <a:xfrm>
                  <a:off x="673378" y="12491400"/>
                  <a:ext cx="7541601" cy="9586022"/>
                </a:xfrm>
                <a:prstGeom prst="rect">
                  <a:avLst/>
                </a:prstGeom>
                <a:blipFill>
                  <a:blip r:embed="rId4"/>
                  <a:stretch>
                    <a:fillRect l="-1616" t="-763"/>
                  </a:stretch>
                </a:blipFill>
                <a:ln w="9525">
                  <a:noFill/>
                  <a:miter lim="800000"/>
                  <a:headEnd/>
                  <a:tailEnd/>
                </a:ln>
                <a:effectLst/>
              </p:spPr>
              <p:txBody>
                <a:bodyPr/>
                <a:lstStyle/>
                <a:p>
                  <a:r>
                    <a:rPr lang="en-US">
                      <a:noFill/>
                    </a:rPr>
                    <a:t> </a:t>
                  </a:r>
                </a:p>
              </p:txBody>
            </p:sp>
          </mc:Fallback>
        </mc:AlternateContent>
      </p:grpSp>
      <p:sp>
        <p:nvSpPr>
          <p:cNvPr id="30" name="Text Box 42"/>
          <p:cNvSpPr txBox="1">
            <a:spLocks noChangeArrowheads="1"/>
          </p:cNvSpPr>
          <p:nvPr/>
        </p:nvSpPr>
        <p:spPr bwMode="auto">
          <a:xfrm>
            <a:off x="1155853" y="11746970"/>
            <a:ext cx="6345607" cy="707886"/>
          </a:xfrm>
          <a:prstGeom prst="rect">
            <a:avLst/>
          </a:prstGeom>
          <a:noFill/>
          <a:ln w="9525">
            <a:noFill/>
            <a:miter lim="800000"/>
            <a:headEnd/>
            <a:tailEnd/>
          </a:ln>
          <a:effectLst/>
        </p:spPr>
        <p:txBody>
          <a:bodyPr wrap="square">
            <a:spAutoFit/>
          </a:bodyPr>
          <a:lstStyle/>
          <a:p>
            <a:pPr defTabSz="4389438">
              <a:spcBef>
                <a:spcPct val="50000"/>
              </a:spcBef>
            </a:pPr>
            <a:r>
              <a:rPr lang="en-US" sz="4000" b="1" dirty="0">
                <a:latin typeface="+mj-lt"/>
              </a:rPr>
              <a:t>Introduction</a:t>
            </a:r>
          </a:p>
        </p:txBody>
      </p:sp>
      <p:sp>
        <p:nvSpPr>
          <p:cNvPr id="3" name="TextBox 2">
            <a:extLst>
              <a:ext uri="{FF2B5EF4-FFF2-40B4-BE49-F238E27FC236}">
                <a16:creationId xmlns:a16="http://schemas.microsoft.com/office/drawing/2014/main" id="{449176E3-CD26-4928-868F-1F03895DE45D}"/>
              </a:ext>
            </a:extLst>
          </p:cNvPr>
          <p:cNvSpPr txBox="1"/>
          <p:nvPr/>
        </p:nvSpPr>
        <p:spPr>
          <a:xfrm>
            <a:off x="8855869" y="9519062"/>
            <a:ext cx="6806894" cy="400110"/>
          </a:xfrm>
          <a:prstGeom prst="rect">
            <a:avLst/>
          </a:prstGeom>
          <a:noFill/>
        </p:spPr>
        <p:txBody>
          <a:bodyPr wrap="square" rtlCol="0">
            <a:spAutoFit/>
          </a:bodyPr>
          <a:lstStyle/>
          <a:p>
            <a:pPr algn="l"/>
            <a:endParaRPr lang="en-US" sz="2000" dirty="0">
              <a:latin typeface="+mj-lt"/>
            </a:endParaRPr>
          </a:p>
        </p:txBody>
      </p:sp>
      <p:sp>
        <p:nvSpPr>
          <p:cNvPr id="32" name="Text Box 14">
            <a:extLst>
              <a:ext uri="{FF2B5EF4-FFF2-40B4-BE49-F238E27FC236}">
                <a16:creationId xmlns:a16="http://schemas.microsoft.com/office/drawing/2014/main" id="{665DCCC7-866B-8444-8109-11D42C98DCE4}"/>
              </a:ext>
            </a:extLst>
          </p:cNvPr>
          <p:cNvSpPr txBox="1">
            <a:spLocks noChangeArrowheads="1"/>
          </p:cNvSpPr>
          <p:nvPr/>
        </p:nvSpPr>
        <p:spPr bwMode="auto">
          <a:xfrm>
            <a:off x="485442" y="407331"/>
            <a:ext cx="31723011" cy="2866710"/>
          </a:xfrm>
          <a:prstGeom prst="rect">
            <a:avLst/>
          </a:prstGeom>
          <a:noFill/>
          <a:ln w="9525">
            <a:noFill/>
            <a:miter lim="800000"/>
            <a:headEnd/>
            <a:tailEnd/>
          </a:ln>
          <a:effectLst/>
        </p:spPr>
        <p:txBody>
          <a:bodyPr wrap="square" lIns="65306" tIns="32653" rIns="65306" bIns="32653">
            <a:spAutoFit/>
          </a:bodyPr>
          <a:lstStyle/>
          <a:p>
            <a:r>
              <a:rPr lang="en-US" sz="4000" dirty="0"/>
              <a:t>Artificial Neural Networks Via Back Propagation For the Iris Data</a:t>
            </a:r>
          </a:p>
          <a:p>
            <a:pPr defTabSz="3134937"/>
            <a:r>
              <a:rPr lang="en-US" sz="3600" b="1" dirty="0">
                <a:latin typeface="+mj-lt"/>
              </a:rPr>
              <a:t>Sunny Lee</a:t>
            </a:r>
          </a:p>
          <a:p>
            <a:pPr defTabSz="3134937"/>
            <a:r>
              <a:rPr lang="en-US" sz="3200" b="1" dirty="0"/>
              <a:t>Advisor: Dr. Micah Schuster and Dr. Barry </a:t>
            </a:r>
            <a:r>
              <a:rPr lang="en-US" sz="3200" b="1" dirty="0" err="1"/>
              <a:t>Husowitz</a:t>
            </a:r>
            <a:endParaRPr lang="en-US" sz="3200" b="1" dirty="0"/>
          </a:p>
          <a:p>
            <a:pPr defTabSz="3134937">
              <a:spcBef>
                <a:spcPts val="1200"/>
              </a:spcBef>
            </a:pPr>
            <a:r>
              <a:rPr lang="en-US" sz="3200" b="1" dirty="0"/>
              <a:t>School of Computing and Data Science</a:t>
            </a:r>
            <a:endParaRPr lang="en-US" sz="3200" dirty="0"/>
          </a:p>
          <a:p>
            <a:pPr defTabSz="3134937">
              <a:spcBef>
                <a:spcPts val="0"/>
              </a:spcBef>
            </a:pPr>
            <a:r>
              <a:rPr lang="en-US" sz="3200" b="1" dirty="0"/>
              <a:t>Wentworth Institute of Technology</a:t>
            </a:r>
          </a:p>
        </p:txBody>
      </p:sp>
      <p:sp>
        <p:nvSpPr>
          <p:cNvPr id="36" name="Text Box 9">
            <a:extLst>
              <a:ext uri="{FF2B5EF4-FFF2-40B4-BE49-F238E27FC236}">
                <a16:creationId xmlns:a16="http://schemas.microsoft.com/office/drawing/2014/main" id="{5744F0C5-9C76-A246-8792-3A524A51E256}"/>
              </a:ext>
            </a:extLst>
          </p:cNvPr>
          <p:cNvSpPr txBox="1">
            <a:spLocks noChangeArrowheads="1"/>
          </p:cNvSpPr>
          <p:nvPr/>
        </p:nvSpPr>
        <p:spPr bwMode="auto">
          <a:xfrm>
            <a:off x="25091642" y="4185231"/>
            <a:ext cx="7325187" cy="18409427"/>
          </a:xfrm>
          <a:prstGeom prst="rect">
            <a:avLst/>
          </a:prstGeom>
          <a:noFill/>
          <a:ln w="9525">
            <a:noFill/>
            <a:miter lim="800000"/>
            <a:headEnd/>
            <a:tailEnd/>
          </a:ln>
          <a:effectLst/>
        </p:spPr>
        <p:txBody>
          <a:bodyPr wrap="square" lIns="65306" tIns="32653" rIns="65306" bIns="32653">
            <a:spAutoFit/>
          </a:bodyPr>
          <a:lstStyle/>
          <a:p>
            <a:pPr algn="l" defTabSz="437644" eaLnBrk="0" hangingPunct="0"/>
            <a:r>
              <a:rPr lang="en-US" sz="2800" dirty="0">
                <a:latin typeface="Titillium Web" panose="00000500000000000000" pitchFamily="2" charset="0"/>
                <a:ea typeface="Open Sans" panose="020B0606030504020204" pitchFamily="34" charset="0"/>
                <a:cs typeface="Open Sans" panose="020B0606030504020204" pitchFamily="34" charset="0"/>
              </a:rPr>
              <a:t>An example of a different ANN </a:t>
            </a:r>
            <a:r>
              <a:rPr lang="en-US" sz="2800" dirty="0">
                <a:solidFill>
                  <a:srgbClr val="000000"/>
                </a:solidFill>
              </a:rPr>
              <a:t>architectures is shown below:</a:t>
            </a:r>
          </a:p>
          <a:p>
            <a:pPr algn="l" defTabSz="437644" eaLnBrk="0" hangingPunct="0"/>
            <a:endParaRPr lang="en-US" sz="2800" dirty="0">
              <a:solidFill>
                <a:srgbClr val="000000"/>
              </a:solidFill>
            </a:endParaRPr>
          </a:p>
          <a:p>
            <a:pPr algn="l" defTabSz="437644" eaLnBrk="0" hangingPunct="0"/>
            <a:endParaRPr lang="en-US" sz="2800" dirty="0">
              <a:solidFill>
                <a:srgbClr val="000000"/>
              </a:solidFill>
            </a:endParaRPr>
          </a:p>
          <a:p>
            <a:pPr algn="l" defTabSz="437644" eaLnBrk="0" hangingPunct="0"/>
            <a:endParaRPr lang="en-US" sz="2800" dirty="0">
              <a:solidFill>
                <a:srgbClr val="000000"/>
              </a:solidFill>
            </a:endParaRPr>
          </a:p>
          <a:p>
            <a:pPr algn="l" defTabSz="437644" eaLnBrk="0" hangingPunct="0"/>
            <a:endParaRPr lang="en-US" sz="2800" dirty="0">
              <a:solidFill>
                <a:srgbClr val="000000"/>
              </a:solidFill>
            </a:endParaRPr>
          </a:p>
          <a:p>
            <a:pPr algn="l" defTabSz="437644" eaLnBrk="0" hangingPunct="0"/>
            <a:endParaRPr lang="en-US" sz="2800" dirty="0">
              <a:solidFill>
                <a:srgbClr val="000000"/>
              </a:solidFill>
            </a:endParaRPr>
          </a:p>
          <a:p>
            <a:pPr algn="l" defTabSz="437644" eaLnBrk="0" hangingPunct="0"/>
            <a:endParaRPr lang="en-US" sz="2800" dirty="0">
              <a:solidFill>
                <a:srgbClr val="000000"/>
              </a:solidFill>
            </a:endParaRPr>
          </a:p>
          <a:p>
            <a:pPr algn="l" defTabSz="437644" eaLnBrk="0" hangingPunct="0"/>
            <a:endParaRPr lang="en-US" sz="2800" dirty="0">
              <a:solidFill>
                <a:srgbClr val="000000"/>
              </a:solidFill>
            </a:endParaRPr>
          </a:p>
          <a:p>
            <a:pPr algn="l" defTabSz="437644" eaLnBrk="0" hangingPunct="0"/>
            <a:endParaRPr lang="en-US" sz="2800" dirty="0">
              <a:solidFill>
                <a:srgbClr val="000000"/>
              </a:solidFill>
            </a:endParaRPr>
          </a:p>
          <a:p>
            <a:pPr defTabSz="437644" eaLnBrk="0" hangingPunct="0"/>
            <a:r>
              <a:rPr lang="en-US" sz="4000" b="1" dirty="0">
                <a:solidFill>
                  <a:srgbClr val="000000"/>
                </a:solidFill>
              </a:rPr>
              <a:t>Results</a:t>
            </a:r>
          </a:p>
          <a:p>
            <a:pPr defTabSz="437644" eaLnBrk="0" hangingPunct="0"/>
            <a:endParaRPr lang="en-US" sz="2800" b="1" dirty="0">
              <a:solidFill>
                <a:srgbClr val="000000"/>
              </a:solidFill>
            </a:endParaRPr>
          </a:p>
          <a:p>
            <a:pPr defTabSz="437644" eaLnBrk="0" hangingPunct="0"/>
            <a:endParaRPr lang="en-US" sz="2800" b="1" dirty="0">
              <a:solidFill>
                <a:srgbClr val="000000"/>
              </a:solidFill>
            </a:endParaRPr>
          </a:p>
          <a:p>
            <a:pPr defTabSz="437644" eaLnBrk="0" hangingPunct="0"/>
            <a:endParaRPr lang="en-US" sz="2800" b="1" dirty="0">
              <a:solidFill>
                <a:srgbClr val="000000"/>
              </a:solidFill>
            </a:endParaRPr>
          </a:p>
          <a:p>
            <a:pPr defTabSz="437644" eaLnBrk="0" hangingPunct="0"/>
            <a:endParaRPr lang="en-US" sz="2800" b="1" dirty="0">
              <a:solidFill>
                <a:srgbClr val="000000"/>
              </a:solidFill>
            </a:endParaRPr>
          </a:p>
          <a:p>
            <a:pPr defTabSz="437644" eaLnBrk="0" hangingPunct="0"/>
            <a:endParaRPr lang="en-US" sz="2800" b="1" dirty="0">
              <a:solidFill>
                <a:srgbClr val="000000"/>
              </a:solidFill>
            </a:endParaRPr>
          </a:p>
          <a:p>
            <a:pPr defTabSz="437644" eaLnBrk="0" hangingPunct="0"/>
            <a:endParaRPr lang="en-US" sz="2800" b="1" dirty="0">
              <a:solidFill>
                <a:srgbClr val="000000"/>
              </a:solidFill>
            </a:endParaRPr>
          </a:p>
          <a:p>
            <a:pPr defTabSz="437644" eaLnBrk="0" hangingPunct="0"/>
            <a:endParaRPr lang="en-US" sz="2800" b="1" dirty="0">
              <a:solidFill>
                <a:srgbClr val="000000"/>
              </a:solidFill>
            </a:endParaRPr>
          </a:p>
          <a:p>
            <a:pPr defTabSz="437644" eaLnBrk="0" hangingPunct="0"/>
            <a:endParaRPr lang="en-US" sz="2800" b="1" dirty="0">
              <a:solidFill>
                <a:srgbClr val="000000"/>
              </a:solidFill>
            </a:endParaRPr>
          </a:p>
          <a:p>
            <a:pPr defTabSz="437644" eaLnBrk="0" hangingPunct="0"/>
            <a:endParaRPr lang="en-US" sz="2800" b="1" dirty="0">
              <a:solidFill>
                <a:srgbClr val="000000"/>
              </a:solidFill>
            </a:endParaRPr>
          </a:p>
          <a:p>
            <a:pPr defTabSz="437644" eaLnBrk="0" hangingPunct="0"/>
            <a:endParaRPr lang="en-US" sz="2800" b="1" dirty="0">
              <a:solidFill>
                <a:srgbClr val="000000"/>
              </a:solidFill>
            </a:endParaRPr>
          </a:p>
          <a:p>
            <a:pPr defTabSz="437644" eaLnBrk="0" hangingPunct="0"/>
            <a:endParaRPr lang="en-US" sz="2800" b="1" dirty="0"/>
          </a:p>
          <a:p>
            <a:pPr algn="l" defTabSz="437644" eaLnBrk="0" hangingPunct="0"/>
            <a:endParaRPr lang="en-US" sz="2800" dirty="0"/>
          </a:p>
          <a:p>
            <a:pPr algn="l" defTabSz="437644" eaLnBrk="0" hangingPunct="0"/>
            <a:endParaRPr lang="en-US" sz="2800" dirty="0"/>
          </a:p>
          <a:p>
            <a:pPr defTabSz="437644" eaLnBrk="0" hangingPunct="0"/>
            <a:endParaRPr lang="en-US" sz="4000" b="1" dirty="0"/>
          </a:p>
          <a:p>
            <a:pPr defTabSz="437644" eaLnBrk="0" hangingPunct="0"/>
            <a:r>
              <a:rPr lang="en-US" sz="4000" b="1" dirty="0"/>
              <a:t>Conclusions</a:t>
            </a:r>
          </a:p>
          <a:p>
            <a:pPr algn="l" defTabSz="437644" eaLnBrk="0" hangingPunct="0"/>
            <a:r>
              <a:rPr lang="en-US" sz="2800" dirty="0"/>
              <a:t>A simple ANN can be used to analyze linearly separable data.  However, for more complex and real data a more complicated ANN is needed. As with any machine learning technique overfitting can be a problem.  Therefore, one must find the optimal ANN architecture that avoids overfitting.  The optimal ANN architecture for the Iris data is 4,6,1.   </a:t>
            </a:r>
          </a:p>
          <a:p>
            <a:pPr defTabSz="437644" eaLnBrk="0" hangingPunct="0"/>
            <a:r>
              <a:rPr lang="en-US" sz="2800" b="1" dirty="0"/>
              <a:t>References</a:t>
            </a:r>
            <a:endParaRPr lang="en-US" sz="1600" dirty="0"/>
          </a:p>
          <a:p>
            <a:pPr marL="342900" indent="-342900" algn="l" defTabSz="437644" eaLnBrk="0" hangingPunct="0">
              <a:buAutoNum type="arabicPeriod"/>
            </a:pPr>
            <a:r>
              <a:rPr lang="en-US" sz="1600" dirty="0"/>
              <a:t>Michael A. Nielsen, “Neural Networks and Deep Learning”, Determination Press, 2015</a:t>
            </a:r>
          </a:p>
          <a:p>
            <a:pPr marL="342900" indent="-342900" algn="l" defTabSz="437644" eaLnBrk="0" hangingPunct="0">
              <a:buAutoNum type="arabicPeriod"/>
            </a:pPr>
            <a:r>
              <a:rPr lang="en-US" sz="1600" dirty="0"/>
              <a:t>R. A. Fisher (1936). “The use of multiple measurements in taxonomic problems”. Annals of Eugenics. 7(2): 179-188. </a:t>
            </a:r>
          </a:p>
          <a:p>
            <a:pPr algn="l" defTabSz="437644" eaLnBrk="0" hangingPunct="0"/>
            <a:endParaRPr lang="en-US" sz="2800" dirty="0"/>
          </a:p>
          <a:p>
            <a:pPr algn="l" defTabSz="437644" eaLnBrk="0" hangingPunct="0"/>
            <a:endParaRPr lang="en-US" sz="2800" dirty="0"/>
          </a:p>
          <a:p>
            <a:pPr algn="l" defTabSz="437644" eaLnBrk="0" hangingPunct="0"/>
            <a:endParaRPr lang="en-US" sz="2800" dirty="0"/>
          </a:p>
        </p:txBody>
      </p:sp>
      <mc:AlternateContent xmlns:mc="http://schemas.openxmlformats.org/markup-compatibility/2006" xmlns:a14="http://schemas.microsoft.com/office/drawing/2010/main">
        <mc:Choice Requires="a14">
          <p:sp>
            <p:nvSpPr>
              <p:cNvPr id="37" name="Text Box 9">
                <a:extLst>
                  <a:ext uri="{FF2B5EF4-FFF2-40B4-BE49-F238E27FC236}">
                    <a16:creationId xmlns:a16="http://schemas.microsoft.com/office/drawing/2014/main" id="{B1091754-DC6B-A34C-A123-E0C1A924DB25}"/>
                  </a:ext>
                </a:extLst>
              </p:cNvPr>
              <p:cNvSpPr txBox="1">
                <a:spLocks noChangeArrowheads="1"/>
              </p:cNvSpPr>
              <p:nvPr/>
            </p:nvSpPr>
            <p:spPr bwMode="auto">
              <a:xfrm>
                <a:off x="16980210" y="4185231"/>
                <a:ext cx="7482320" cy="17220576"/>
              </a:xfrm>
              <a:prstGeom prst="rect">
                <a:avLst/>
              </a:prstGeom>
              <a:noFill/>
              <a:ln w="9525">
                <a:noFill/>
                <a:miter lim="800000"/>
                <a:headEnd/>
                <a:tailEnd/>
              </a:ln>
              <a:effectLst/>
            </p:spPr>
            <p:txBody>
              <a:bodyPr wrap="square" lIns="65306" tIns="32653" rIns="65306" bIns="32653">
                <a:spAutoFit/>
              </a:bodyPr>
              <a:lstStyle/>
              <a:p>
                <a:pPr algn="l" defTabSz="437644" eaLnBrk="0" hangingPunct="0">
                  <a:spcAft>
                    <a:spcPts val="1200"/>
                  </a:spcAft>
                </a:pPr>
                <a:r>
                  <a:rPr lang="en-US" sz="2800" dirty="0">
                    <a:latin typeface="Titillium Web" panose="00000500000000000000" pitchFamily="2" charset="0"/>
                    <a:ea typeface="Open Sans" panose="020B0606030504020204" pitchFamily="34" charset="0"/>
                    <a:cs typeface="Open Sans" panose="020B0606030504020204" pitchFamily="34" charset="0"/>
                  </a:rPr>
                  <a:t>Here, a hidden layer is introduced to add complexity to the model. This will make the network much more nonlinear and able to deal with nonlinearly separable data.</a:t>
                </a:r>
                <a:endParaRPr lang="en-US" sz="2800" b="1" u="sng" dirty="0">
                  <a:latin typeface="Titillium Web" panose="00000500000000000000" pitchFamily="2" charset="0"/>
                  <a:ea typeface="Open Sans" panose="020B0606030504020204" pitchFamily="34" charset="0"/>
                  <a:cs typeface="Open Sans" panose="020B0606030504020204" pitchFamily="34" charset="0"/>
                </a:endParaRPr>
              </a:p>
              <a:p>
                <a:pPr defTabSz="437644" eaLnBrk="0" hangingPunct="0">
                  <a:spcAft>
                    <a:spcPts val="1200"/>
                  </a:spcAft>
                </a:pPr>
                <a:r>
                  <a:rPr lang="en-US" sz="2800" b="1" u="sng" dirty="0">
                    <a:latin typeface="Titillium Web" panose="00000500000000000000" pitchFamily="2" charset="0"/>
                    <a:ea typeface="Open Sans" panose="020B0606030504020204" pitchFamily="34" charset="0"/>
                    <a:cs typeface="Open Sans" panose="020B0606030504020204" pitchFamily="34" charset="0"/>
                  </a:rPr>
                  <a:t>Forward Feed</a:t>
                </a:r>
              </a:p>
              <a:p>
                <a:pPr defTabSz="437644" eaLnBrk="0" hangingPunct="0">
                  <a:spcAft>
                    <a:spcPts val="1200"/>
                  </a:spcAft>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800" b="0" i="1" smtClean="0">
                              <a:latin typeface="Cambria Math" panose="02040503050406030204" pitchFamily="18" charset="0"/>
                              <a:ea typeface="Open Sans" panose="020B0606030504020204" pitchFamily="34" charset="0"/>
                              <a:cs typeface="Open Sans" panose="020B0606030504020204" pitchFamily="34" charset="0"/>
                            </a:rPr>
                            <m:t>𝑎</m:t>
                          </m:r>
                        </m:e>
                        <m:sup>
                          <m:r>
                            <a:rPr lang="en-US" sz="2800" b="0" i="1" smtClean="0">
                              <a:latin typeface="Cambria Math" panose="02040503050406030204" pitchFamily="18" charset="0"/>
                              <a:ea typeface="Open Sans" panose="020B0606030504020204" pitchFamily="34" charset="0"/>
                              <a:cs typeface="Open Sans" panose="020B0606030504020204" pitchFamily="34" charset="0"/>
                            </a:rPr>
                            <m:t>𝑙</m:t>
                          </m:r>
                        </m:sup>
                      </m:sSup>
                      <m:r>
                        <a:rPr lang="en-US" sz="2800" b="0" i="1" smtClean="0">
                          <a:latin typeface="Cambria Math" panose="02040503050406030204" pitchFamily="18" charset="0"/>
                          <a:ea typeface="Open Sans" panose="020B0606030504020204" pitchFamily="34" charset="0"/>
                          <a:cs typeface="Open Sans" panose="020B0606030504020204" pitchFamily="34" charset="0"/>
                        </a:rPr>
                        <m:t>=</m:t>
                      </m:r>
                      <m:r>
                        <a:rPr lang="en-US" sz="2800" b="0" i="1" smtClean="0">
                          <a:latin typeface="Cambria Math" panose="02040503050406030204" pitchFamily="18" charset="0"/>
                          <a:ea typeface="Open Sans" panose="020B0606030504020204" pitchFamily="34" charset="0"/>
                          <a:cs typeface="Open Sans" panose="020B0606030504020204" pitchFamily="34" charset="0"/>
                        </a:rPr>
                        <m:t>𝑔</m:t>
                      </m:r>
                      <m:d>
                        <m:dPr>
                          <m:ctrlPr>
                            <a:rPr lang="en-US" sz="2800" b="0" i="1" smtClean="0">
                              <a:latin typeface="Cambria Math" panose="02040503050406030204" pitchFamily="18" charset="0"/>
                              <a:ea typeface="Open Sans" panose="020B0606030504020204" pitchFamily="34" charset="0"/>
                              <a:cs typeface="Open Sans" panose="020B0606030504020204" pitchFamily="34" charset="0"/>
                            </a:rPr>
                          </m:ctrlPr>
                        </m:dPr>
                        <m:e>
                          <m:sSup>
                            <m:sSupPr>
                              <m:ctrlPr>
                                <a:rPr lang="en-US" sz="28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800" b="0" i="1" smtClean="0">
                                  <a:latin typeface="Cambria Math" panose="02040503050406030204" pitchFamily="18" charset="0"/>
                                  <a:ea typeface="Open Sans" panose="020B0606030504020204" pitchFamily="34" charset="0"/>
                                  <a:cs typeface="Open Sans" panose="020B0606030504020204" pitchFamily="34" charset="0"/>
                                </a:rPr>
                                <m:t>𝜃</m:t>
                              </m:r>
                            </m:e>
                            <m:sup>
                              <m:r>
                                <a:rPr lang="en-US" sz="2800" b="0" i="1" smtClean="0">
                                  <a:latin typeface="Cambria Math" panose="02040503050406030204" pitchFamily="18" charset="0"/>
                                  <a:ea typeface="Open Sans" panose="020B0606030504020204" pitchFamily="34" charset="0"/>
                                  <a:cs typeface="Open Sans" panose="020B0606030504020204" pitchFamily="34" charset="0"/>
                                </a:rPr>
                                <m:t>𝑇</m:t>
                              </m:r>
                            </m:sup>
                          </m:sSup>
                          <m:sSup>
                            <m:sSupPr>
                              <m:ctrlPr>
                                <a:rPr lang="en-US" sz="2800" b="0" i="1" smtClean="0">
                                  <a:latin typeface="Cambria Math" panose="02040503050406030204" pitchFamily="18" charset="0"/>
                                  <a:ea typeface="Open Sans" panose="020B0606030504020204" pitchFamily="34" charset="0"/>
                                  <a:cs typeface="Open Sans" panose="020B0606030504020204" pitchFamily="34" charset="0"/>
                                </a:rPr>
                              </m:ctrlPr>
                            </m:sSupPr>
                            <m:e>
                              <m:r>
                                <a:rPr lang="en-US" sz="2800" b="0" i="1" smtClean="0">
                                  <a:latin typeface="Cambria Math" panose="02040503050406030204" pitchFamily="18" charset="0"/>
                                  <a:ea typeface="Open Sans" panose="020B0606030504020204" pitchFamily="34" charset="0"/>
                                  <a:cs typeface="Open Sans" panose="020B0606030504020204" pitchFamily="34" charset="0"/>
                                </a:rPr>
                                <m:t>𝑎</m:t>
                              </m:r>
                            </m:e>
                            <m:sup>
                              <m:r>
                                <a:rPr lang="en-US" sz="2800" b="0" i="1" smtClean="0">
                                  <a:latin typeface="Cambria Math" panose="02040503050406030204" pitchFamily="18" charset="0"/>
                                  <a:ea typeface="Open Sans" panose="020B0606030504020204" pitchFamily="34" charset="0"/>
                                  <a:cs typeface="Open Sans" panose="020B0606030504020204" pitchFamily="34" charset="0"/>
                                </a:rPr>
                                <m:t>𝑙</m:t>
                              </m:r>
                              <m:r>
                                <a:rPr lang="en-US" sz="2800" b="0" i="1" smtClean="0">
                                  <a:latin typeface="Cambria Math" panose="02040503050406030204" pitchFamily="18" charset="0"/>
                                  <a:ea typeface="Open Sans" panose="020B0606030504020204" pitchFamily="34" charset="0"/>
                                  <a:cs typeface="Open Sans" panose="020B0606030504020204" pitchFamily="34" charset="0"/>
                                </a:rPr>
                                <m:t>−1</m:t>
                              </m:r>
                            </m:sup>
                          </m:sSup>
                        </m:e>
                      </m:d>
                    </m:oMath>
                  </m:oMathPara>
                </a14:m>
                <a:endParaRPr lang="en-US" sz="2800" dirty="0">
                  <a:latin typeface="Titillium Web" panose="00000500000000000000" pitchFamily="2" charset="0"/>
                  <a:ea typeface="Open Sans" panose="020B0606030504020204" pitchFamily="34" charset="0"/>
                  <a:cs typeface="Open Sans" panose="020B0606030504020204" pitchFamily="34" charset="0"/>
                </a:endParaRPr>
              </a:p>
              <a:p>
                <a:pPr defTabSz="437644" eaLnBrk="0" hangingPunct="0">
                  <a:spcAft>
                    <a:spcPts val="1200"/>
                  </a:spcAft>
                </a:pPr>
                <a:r>
                  <a:rPr lang="en-US" sz="2800" b="1" u="sng" dirty="0">
                    <a:latin typeface="Titillium Web" panose="00000500000000000000" pitchFamily="2" charset="0"/>
                    <a:ea typeface="Open Sans" panose="020B0606030504020204" pitchFamily="34" charset="0"/>
                    <a:cs typeface="Open Sans" panose="020B0606030504020204" pitchFamily="34" charset="0"/>
                  </a:rPr>
                  <a:t>Back Propagation</a:t>
                </a:r>
              </a:p>
              <a:p>
                <a:pPr algn="l" defTabSz="437644" eaLnBrk="0" hangingPunct="0">
                  <a:spcAft>
                    <a:spcPts val="1200"/>
                  </a:spcAft>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𝛿</m:t>
                          </m:r>
                        </m:e>
                        <m:sup>
                          <m:r>
                            <a:rPr lang="en-US" sz="2800" i="1">
                              <a:latin typeface="Cambria Math" panose="02040503050406030204" pitchFamily="18" charset="0"/>
                            </a:rPr>
                            <m:t>𝐿</m:t>
                          </m:r>
                        </m:sup>
                      </m:sSup>
                      <m:r>
                        <a:rPr lang="en-US" sz="2800" i="1">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m:t>
                          </m:r>
                        </m:e>
                        <m:sub>
                          <m:r>
                            <a:rPr lang="en-US" sz="2800" i="1">
                              <a:latin typeface="Cambria Math" panose="02040503050406030204" pitchFamily="18" charset="0"/>
                            </a:rPr>
                            <m:t>𝑎</m:t>
                          </m:r>
                        </m:sub>
                      </m:sSub>
                      <m:r>
                        <a:rPr lang="en-US" sz="2800" i="1">
                          <a:latin typeface="Cambria Math" panose="02040503050406030204" pitchFamily="18" charset="0"/>
                        </a:rPr>
                        <m:t>𝐽</m:t>
                      </m:r>
                      <m:d>
                        <m:dPr>
                          <m:ctrlPr>
                            <a:rPr lang="en-US" sz="2800" i="1">
                              <a:latin typeface="Cambria Math" panose="02040503050406030204" pitchFamily="18" charset="0"/>
                            </a:rPr>
                          </m:ctrlPr>
                        </m:dPr>
                        <m:e>
                          <m:r>
                            <a:rPr lang="en-US" sz="2800" i="1">
                              <a:latin typeface="Cambria Math" panose="02040503050406030204" pitchFamily="18" charset="0"/>
                            </a:rPr>
                            <m:t>𝜃</m:t>
                          </m:r>
                        </m:e>
                      </m:d>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𝑔</m:t>
                          </m:r>
                        </m:e>
                        <m:sup>
                          <m:r>
                            <a:rPr lang="en-US" sz="2800" i="1">
                              <a:latin typeface="Cambria Math" panose="02040503050406030204" pitchFamily="18" charset="0"/>
                            </a:rPr>
                            <m:t>′</m:t>
                          </m:r>
                        </m:sup>
                      </m:sSup>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𝐿</m:t>
                              </m:r>
                            </m:sup>
                          </m:sSup>
                        </m:e>
                      </m:d>
                    </m:oMath>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𝛿</m:t>
                          </m:r>
                        </m:e>
                        <m:sup>
                          <m:r>
                            <a:rPr lang="en-US" sz="2800" i="1">
                              <a:latin typeface="Cambria Math" panose="02040503050406030204" pitchFamily="18" charset="0"/>
                            </a:rPr>
                            <m:t>𝑙</m:t>
                          </m:r>
                        </m:sup>
                      </m:sSup>
                      <m:r>
                        <a:rPr lang="en-US" sz="2800" i="1">
                          <a:latin typeface="Cambria Math" panose="02040503050406030204" pitchFamily="18" charset="0"/>
                        </a:rPr>
                        <m:t>=</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𝑤</m:t>
                                      </m:r>
                                    </m:e>
                                    <m:sup>
                                      <m:r>
                                        <a:rPr lang="en-US" sz="2800" i="1">
                                          <a:latin typeface="Cambria Math" panose="02040503050406030204" pitchFamily="18" charset="0"/>
                                        </a:rPr>
                                        <m:t>𝑙</m:t>
                                      </m:r>
                                      <m:r>
                                        <a:rPr lang="en-US" sz="2800" i="1">
                                          <a:latin typeface="Cambria Math" panose="02040503050406030204" pitchFamily="18" charset="0"/>
                                        </a:rPr>
                                        <m:t>+1</m:t>
                                      </m:r>
                                    </m:sup>
                                  </m:sSup>
                                </m:e>
                              </m:d>
                            </m:e>
                            <m:sup>
                              <m:r>
                                <a:rPr lang="en-US" sz="2800" i="1">
                                  <a:latin typeface="Cambria Math" panose="02040503050406030204" pitchFamily="18" charset="0"/>
                                </a:rPr>
                                <m:t>𝑇</m:t>
                              </m:r>
                            </m:sup>
                          </m:sSup>
                          <m:sSup>
                            <m:sSupPr>
                              <m:ctrlPr>
                                <a:rPr lang="en-US" sz="2800" i="1">
                                  <a:latin typeface="Cambria Math" panose="02040503050406030204" pitchFamily="18" charset="0"/>
                                </a:rPr>
                              </m:ctrlPr>
                            </m:sSupPr>
                            <m:e>
                              <m:r>
                                <a:rPr lang="en-US" sz="2800" i="1">
                                  <a:latin typeface="Cambria Math" panose="02040503050406030204" pitchFamily="18" charset="0"/>
                                </a:rPr>
                                <m:t>𝛿</m:t>
                              </m:r>
                            </m:e>
                            <m:sup>
                              <m:r>
                                <a:rPr lang="en-US" sz="2800" i="1">
                                  <a:latin typeface="Cambria Math" panose="02040503050406030204" pitchFamily="18" charset="0"/>
                                </a:rPr>
                                <m:t>𝑙</m:t>
                              </m:r>
                              <m:r>
                                <a:rPr lang="en-US" sz="2800" i="1">
                                  <a:latin typeface="Cambria Math" panose="02040503050406030204" pitchFamily="18" charset="0"/>
                                </a:rPr>
                                <m:t>+1</m:t>
                              </m:r>
                            </m:sup>
                          </m:sSup>
                        </m:e>
                      </m:d>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𝑔</m:t>
                          </m:r>
                        </m:e>
                        <m:sup>
                          <m:r>
                            <a:rPr lang="en-US" sz="2800" i="1">
                              <a:latin typeface="Cambria Math" panose="02040503050406030204" pitchFamily="18" charset="0"/>
                            </a:rPr>
                            <m:t>′</m:t>
                          </m:r>
                        </m:sup>
                      </m:sSup>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𝑧</m:t>
                              </m:r>
                            </m:e>
                            <m:sup>
                              <m:r>
                                <a:rPr lang="en-US" sz="2800" i="1">
                                  <a:latin typeface="Cambria Math" panose="02040503050406030204" pitchFamily="18" charset="0"/>
                                </a:rPr>
                                <m:t>𝐿</m:t>
                              </m:r>
                            </m:sup>
                          </m:sSup>
                        </m:e>
                      </m:d>
                    </m:oMath>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𝐽</m:t>
                          </m:r>
                        </m:num>
                        <m:den>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𝜃</m:t>
                              </m:r>
                            </m:e>
                            <m:sub>
                              <m:r>
                                <a:rPr lang="en-US" sz="2800" i="1">
                                  <a:latin typeface="Cambria Math" panose="02040503050406030204" pitchFamily="18" charset="0"/>
                                </a:rPr>
                                <m:t>𝑗𝑘</m:t>
                              </m:r>
                            </m:sub>
                            <m:sup>
                              <m:r>
                                <a:rPr lang="en-US" sz="2800" i="1">
                                  <a:latin typeface="Cambria Math" panose="02040503050406030204" pitchFamily="18" charset="0"/>
                                </a:rPr>
                                <m:t>𝑙</m:t>
                              </m:r>
                            </m:sup>
                          </m:sSubSup>
                        </m:den>
                      </m:f>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𝛿</m:t>
                          </m:r>
                        </m:e>
                        <m:sub>
                          <m:r>
                            <a:rPr lang="en-US" sz="2800" i="1">
                              <a:latin typeface="Cambria Math" panose="02040503050406030204" pitchFamily="18" charset="0"/>
                            </a:rPr>
                            <m:t>𝑘</m:t>
                          </m:r>
                        </m:sub>
                        <m:sup>
                          <m:r>
                            <a:rPr lang="en-US" sz="2800" i="1">
                              <a:latin typeface="Cambria Math" panose="02040503050406030204" pitchFamily="18" charset="0"/>
                            </a:rPr>
                            <m:t>𝑙</m:t>
                          </m:r>
                        </m:sup>
                      </m:sSubSup>
                      <m:sSubSup>
                        <m:sSubSupPr>
                          <m:ctrlPr>
                            <a:rPr lang="en-US" sz="2800" i="1">
                              <a:latin typeface="Cambria Math" panose="02040503050406030204" pitchFamily="18" charset="0"/>
                            </a:rPr>
                          </m:ctrlPr>
                        </m:sSubSupPr>
                        <m:e>
                          <m:r>
                            <a:rPr lang="en-US" sz="2800" i="1">
                              <a:latin typeface="Cambria Math" panose="02040503050406030204" pitchFamily="18" charset="0"/>
                            </a:rPr>
                            <m:t>𝑎</m:t>
                          </m:r>
                        </m:e>
                        <m:sub>
                          <m:r>
                            <a:rPr lang="en-US" sz="2800" i="1">
                              <a:latin typeface="Cambria Math" panose="02040503050406030204" pitchFamily="18" charset="0"/>
                            </a:rPr>
                            <m:t>𝑗</m:t>
                          </m:r>
                        </m:sub>
                        <m:sup>
                          <m:r>
                            <a:rPr lang="en-US" sz="2800" i="1">
                              <a:latin typeface="Cambria Math" panose="02040503050406030204" pitchFamily="18" charset="0"/>
                            </a:rPr>
                            <m:t>𝑙</m:t>
                          </m:r>
                          <m:r>
                            <a:rPr lang="en-US" sz="2800" i="1">
                              <a:latin typeface="Cambria Math" panose="02040503050406030204" pitchFamily="18" charset="0"/>
                            </a:rPr>
                            <m:t>−1</m:t>
                          </m:r>
                        </m:sup>
                      </m:sSubSup>
                    </m:oMath>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𝐽</m:t>
                          </m:r>
                        </m:num>
                        <m:den>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𝜃</m:t>
                              </m:r>
                            </m:e>
                            <m:sub>
                              <m:r>
                                <a:rPr lang="en-US" sz="2800" i="1">
                                  <a:latin typeface="Cambria Math" panose="02040503050406030204" pitchFamily="18" charset="0"/>
                                </a:rPr>
                                <m:t>0</m:t>
                              </m:r>
                              <m:r>
                                <a:rPr lang="en-US" sz="2800" i="1">
                                  <a:latin typeface="Cambria Math" panose="02040503050406030204" pitchFamily="18" charset="0"/>
                                </a:rPr>
                                <m:t>𝑘</m:t>
                              </m:r>
                            </m:sub>
                            <m:sup>
                              <m:r>
                                <a:rPr lang="en-US" sz="2800" i="1">
                                  <a:latin typeface="Cambria Math" panose="02040503050406030204" pitchFamily="18" charset="0"/>
                                </a:rPr>
                                <m:t>𝑙</m:t>
                              </m:r>
                            </m:sup>
                          </m:sSubSup>
                        </m:den>
                      </m:f>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𝛿</m:t>
                          </m:r>
                        </m:e>
                        <m:sub>
                          <m:r>
                            <a:rPr lang="en-US" sz="2800" i="1">
                              <a:latin typeface="Cambria Math" panose="02040503050406030204" pitchFamily="18" charset="0"/>
                            </a:rPr>
                            <m:t>𝑘</m:t>
                          </m:r>
                        </m:sub>
                        <m:sup>
                          <m:r>
                            <a:rPr lang="en-US" sz="2800" i="1">
                              <a:latin typeface="Cambria Math" panose="02040503050406030204" pitchFamily="18" charset="0"/>
                            </a:rPr>
                            <m:t>𝑙</m:t>
                          </m:r>
                        </m:sup>
                      </m:sSubSup>
                    </m:oMath>
                  </m:oMathPara>
                </a14:m>
                <a:endParaRPr lang="en-US" sz="2800" b="1" u="sng" dirty="0">
                  <a:latin typeface="Titillium Web" panose="00000500000000000000" pitchFamily="2" charset="0"/>
                  <a:ea typeface="Open Sans" panose="020B0606030504020204" pitchFamily="34" charset="0"/>
                  <a:cs typeface="Open Sans" panose="020B0606030504020204" pitchFamily="34" charset="0"/>
                </a:endParaRPr>
              </a:p>
              <a:p>
                <a:pPr algn="l" defTabSz="437644" eaLnBrk="0" hangingPunct="0">
                  <a:spcAft>
                    <a:spcPts val="1200"/>
                  </a:spcAft>
                </a:pPr>
                <a:endParaRPr lang="en-US" sz="2800" b="1" u="sng" dirty="0">
                  <a:latin typeface="Titillium Web" panose="00000500000000000000" pitchFamily="2" charset="0"/>
                  <a:ea typeface="Open Sans" panose="020B0606030504020204" pitchFamily="34" charset="0"/>
                  <a:cs typeface="Open Sans" panose="020B0606030504020204" pitchFamily="34" charset="0"/>
                </a:endParaRPr>
              </a:p>
              <a:p>
                <a:pPr algn="l" defTabSz="437644" eaLnBrk="0" hangingPunct="0">
                  <a:spcAft>
                    <a:spcPts val="1200"/>
                  </a:spcAft>
                </a:pPr>
                <a:r>
                  <a:rPr lang="en-US" sz="2800" dirty="0">
                    <a:latin typeface="Titillium Web" panose="00000500000000000000" pitchFamily="2" charset="0"/>
                    <a:ea typeface="Open Sans" panose="020B0606030504020204" pitchFamily="34" charset="0"/>
                    <a:cs typeface="Open Sans" panose="020B0606030504020204" pitchFamily="34" charset="0"/>
                  </a:rPr>
                  <a:t>where </a:t>
                </a:r>
                <a14:m>
                  <m:oMath xmlns:m="http://schemas.openxmlformats.org/officeDocument/2006/math">
                    <m:r>
                      <a:rPr lang="en-US" sz="2800" i="1">
                        <a:latin typeface="Cambria Math" panose="02040503050406030204" pitchFamily="18" charset="0"/>
                      </a:rPr>
                      <m:t>⊙</m:t>
                    </m:r>
                  </m:oMath>
                </a14:m>
                <a:r>
                  <a:rPr lang="en-US" sz="2800" dirty="0">
                    <a:latin typeface="Titillium Web" panose="00000500000000000000" pitchFamily="2" charset="0"/>
                    <a:ea typeface="Open Sans" panose="020B0606030504020204" pitchFamily="34" charset="0"/>
                    <a:cs typeface="Open Sans" panose="020B0606030504020204" pitchFamily="34" charset="0"/>
                  </a:rPr>
                  <a:t>  represents  element wise product of two vectors.</a:t>
                </a:r>
              </a:p>
              <a:p>
                <a:pPr defTabSz="437644" eaLnBrk="0" hangingPunct="0">
                  <a:spcAft>
                    <a:spcPts val="1200"/>
                  </a:spcAft>
                </a:pPr>
                <a:r>
                  <a:rPr lang="en-US" sz="4000" b="1" dirty="0"/>
                  <a:t>Methodology</a:t>
                </a:r>
              </a:p>
              <a:p>
                <a:pPr algn="l" defTabSz="437644" eaLnBrk="0" hangingPunct="0"/>
                <a:r>
                  <a:rPr lang="en-US" sz="2800" dirty="0"/>
                  <a:t>Then to find the optimal parameters we do the following procedure:</a:t>
                </a:r>
              </a:p>
              <a:p>
                <a:pPr algn="l" defTabSz="437644" eaLnBrk="0" hangingPunct="0"/>
                <a:r>
                  <a:rPr lang="en-US" sz="2800" dirty="0"/>
                  <a:t>	1. Make initial guess for each parameter</a:t>
                </a:r>
              </a:p>
              <a:p>
                <a:pPr algn="l" defTabSz="437644" eaLnBrk="0" hangingPunct="0"/>
                <a:r>
                  <a:rPr lang="en-US" sz="2800" dirty="0"/>
                  <a:t>	2. Forward Feed parameters and data </a:t>
                </a:r>
              </a:p>
              <a:p>
                <a:pPr algn="l" defTabSz="437644" eaLnBrk="0" hangingPunct="0"/>
                <a:r>
                  <a:rPr lang="en-US" sz="2800" dirty="0"/>
                  <a:t>		through ANN.</a:t>
                </a:r>
              </a:p>
              <a:p>
                <a:pPr algn="l" defTabSz="437644" eaLnBrk="0" hangingPunct="0"/>
                <a:r>
                  <a:rPr lang="en-US" sz="2800" dirty="0"/>
                  <a:t>	3. Then update parameters by Back 			    Propagation (gradient of cost 		    	  	   		function).</a:t>
                </a:r>
              </a:p>
              <a:p>
                <a:pPr algn="l" defTabSz="437644" eaLnBrk="0" hangingPunct="0"/>
                <a:r>
                  <a:rPr lang="en-US" sz="2800" dirty="0"/>
                  <a:t>	4. Calculated the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2</m:t>
                        </m:r>
                      </m:sub>
                    </m:sSub>
                  </m:oMath>
                </a14:m>
                <a:r>
                  <a:rPr lang="en-US" sz="2800" dirty="0"/>
                  <a:t> norm and check for 	  		convergence.  If convergence criteria 			met then done, otherwise go to 2 using 		updated parameters.</a:t>
                </a:r>
              </a:p>
              <a:p>
                <a:pPr algn="l" defTabSz="437644" eaLnBrk="0" hangingPunct="0">
                  <a:spcAft>
                    <a:spcPts val="1200"/>
                  </a:spcAft>
                </a:pPr>
                <a:endParaRPr lang="en-US" sz="2800" dirty="0">
                  <a:latin typeface="Titillium Web" panose="00000500000000000000" pitchFamily="2" charset="0"/>
                  <a:ea typeface="Open Sans" panose="020B0606030504020204" pitchFamily="34" charset="0"/>
                  <a:cs typeface="Open Sans" panose="020B0606030504020204" pitchFamily="34" charset="0"/>
                </a:endParaRPr>
              </a:p>
              <a:p>
                <a:pPr algn="l" defTabSz="437644" eaLnBrk="0" hangingPunct="0">
                  <a:spcAft>
                    <a:spcPts val="1200"/>
                  </a:spcAft>
                </a:pPr>
                <a:r>
                  <a:rPr lang="en-US" sz="2800" dirty="0"/>
                  <a:t>Also, we varied the number of inputs</a:t>
                </a:r>
                <a:r>
                  <a:rPr lang="en-US" sz="2800" dirty="0">
                    <a:latin typeface="Titillium Web" panose="00000500000000000000" pitchFamily="2" charset="0"/>
                    <a:ea typeface="Open Sans" panose="020B0606030504020204" pitchFamily="34" charset="0"/>
                    <a:cs typeface="Open Sans" panose="020B0606030504020204" pitchFamily="34" charset="0"/>
                  </a:rPr>
                  <a:t> and the number of nodes in the hidden layers. </a:t>
                </a:r>
                <a:endParaRPr lang="en-US" sz="2800" dirty="0">
                  <a:solidFill>
                    <a:srgbClr val="000000"/>
                  </a:solidFill>
                </a:endParaRPr>
              </a:p>
              <a:p>
                <a:pPr algn="l" defTabSz="437644" eaLnBrk="0" hangingPunct="0">
                  <a:spcAft>
                    <a:spcPts val="1200"/>
                  </a:spcAft>
                </a:pPr>
                <a:endParaRPr lang="en-US" sz="2800" dirty="0">
                  <a:latin typeface="Titillium Web" panose="00000500000000000000" pitchFamily="2" charset="0"/>
                  <a:ea typeface="Open Sans" panose="020B0606030504020204" pitchFamily="34" charset="0"/>
                  <a:cs typeface="Open Sans" panose="020B0606030504020204" pitchFamily="34" charset="0"/>
                </a:endParaRPr>
              </a:p>
              <a:p>
                <a:pPr defTabSz="437644" eaLnBrk="0" hangingPunct="0">
                  <a:spcAft>
                    <a:spcPts val="1200"/>
                  </a:spcAft>
                </a:pPr>
                <a:endParaRPr lang="en-US" sz="2800" dirty="0"/>
              </a:p>
            </p:txBody>
          </p:sp>
        </mc:Choice>
        <mc:Fallback xmlns="">
          <p:sp>
            <p:nvSpPr>
              <p:cNvPr id="37" name="Text Box 9">
                <a:extLst>
                  <a:ext uri="{FF2B5EF4-FFF2-40B4-BE49-F238E27FC236}">
                    <a16:creationId xmlns:a16="http://schemas.microsoft.com/office/drawing/2014/main" id="{B1091754-DC6B-A34C-A123-E0C1A924DB25}"/>
                  </a:ext>
                </a:extLst>
              </p:cNvPr>
              <p:cNvSpPr txBox="1">
                <a:spLocks noRot="1" noChangeAspect="1" noMove="1" noResize="1" noEditPoints="1" noAdjustHandles="1" noChangeArrowheads="1" noChangeShapeType="1" noTextEdit="1"/>
              </p:cNvSpPr>
              <p:nvPr/>
            </p:nvSpPr>
            <p:spPr bwMode="auto">
              <a:xfrm>
                <a:off x="16980210" y="4185231"/>
                <a:ext cx="7482320" cy="17220576"/>
              </a:xfrm>
              <a:prstGeom prst="rect">
                <a:avLst/>
              </a:prstGeom>
              <a:blipFill>
                <a:blip r:embed="rId5"/>
                <a:stretch>
                  <a:fillRect l="-1954" t="-460" r="-2199"/>
                </a:stretch>
              </a:blipFill>
              <a:ln w="9525">
                <a:noFill/>
                <a:miter lim="800000"/>
                <a:headEnd/>
                <a:tailEnd/>
              </a:ln>
              <a:effectLst/>
            </p:spPr>
            <p:txBody>
              <a:bodyPr/>
              <a:lstStyle/>
              <a:p>
                <a:r>
                  <a:rPr lang="en-US">
                    <a:noFill/>
                  </a:rPr>
                  <a:t> </a:t>
                </a:r>
              </a:p>
            </p:txBody>
          </p:sp>
        </mc:Fallback>
      </mc:AlternateContent>
      <p:pic>
        <p:nvPicPr>
          <p:cNvPr id="40" name="Picture 39">
            <a:extLst>
              <a:ext uri="{FF2B5EF4-FFF2-40B4-BE49-F238E27FC236}">
                <a16:creationId xmlns:a16="http://schemas.microsoft.com/office/drawing/2014/main" id="{DC03FC6D-1CC1-054B-85A2-7BD356FCF0CD}"/>
              </a:ext>
            </a:extLst>
          </p:cNvPr>
          <p:cNvPicPr>
            <a:picLocks noChangeAspect="1"/>
          </p:cNvPicPr>
          <p:nvPr/>
        </p:nvPicPr>
        <p:blipFill>
          <a:blip r:embed="rId6"/>
          <a:stretch>
            <a:fillRect/>
          </a:stretch>
        </p:blipFill>
        <p:spPr>
          <a:xfrm>
            <a:off x="673378" y="1720087"/>
            <a:ext cx="6985002" cy="1851026"/>
          </a:xfrm>
          <a:prstGeom prst="rect">
            <a:avLst/>
          </a:prstGeom>
        </p:spPr>
      </p:pic>
      <p:pic>
        <p:nvPicPr>
          <p:cNvPr id="86" name="Picture 85" descr="Chart, scatter chart&#10;&#10;Description automatically generated">
            <a:extLst>
              <a:ext uri="{FF2B5EF4-FFF2-40B4-BE49-F238E27FC236}">
                <a16:creationId xmlns:a16="http://schemas.microsoft.com/office/drawing/2014/main" id="{92275892-1991-BDB8-99B7-B3D21482BA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87388" y="9052191"/>
            <a:ext cx="5767704" cy="3559498"/>
          </a:xfrm>
          <a:prstGeom prst="rect">
            <a:avLst/>
          </a:prstGeom>
        </p:spPr>
      </p:pic>
      <p:graphicFrame>
        <p:nvGraphicFramePr>
          <p:cNvPr id="5" name="Table 5">
            <a:extLst>
              <a:ext uri="{FF2B5EF4-FFF2-40B4-BE49-F238E27FC236}">
                <a16:creationId xmlns:a16="http://schemas.microsoft.com/office/drawing/2014/main" id="{70BDD6DA-7656-19C9-338C-EDB7726EDA5B}"/>
              </a:ext>
            </a:extLst>
          </p:cNvPr>
          <p:cNvGraphicFramePr>
            <a:graphicFrameLocks noGrp="1"/>
          </p:cNvGraphicFramePr>
          <p:nvPr>
            <p:extLst>
              <p:ext uri="{D42A27DB-BD31-4B8C-83A1-F6EECF244321}">
                <p14:modId xmlns:p14="http://schemas.microsoft.com/office/powerpoint/2010/main" val="1105172344"/>
              </p:ext>
            </p:extLst>
          </p:nvPr>
        </p:nvGraphicFramePr>
        <p:xfrm>
          <a:off x="25687387" y="12637969"/>
          <a:ext cx="5630272" cy="2649519"/>
        </p:xfrm>
        <a:graphic>
          <a:graphicData uri="http://schemas.openxmlformats.org/drawingml/2006/table">
            <a:tbl>
              <a:tblPr firstRow="1" bandRow="1">
                <a:tableStyleId>{0505E3EF-67EA-436B-97B2-0124C06EBD24}</a:tableStyleId>
              </a:tblPr>
              <a:tblGrid>
                <a:gridCol w="2815136">
                  <a:extLst>
                    <a:ext uri="{9D8B030D-6E8A-4147-A177-3AD203B41FA5}">
                      <a16:colId xmlns:a16="http://schemas.microsoft.com/office/drawing/2014/main" val="2352558447"/>
                    </a:ext>
                  </a:extLst>
                </a:gridCol>
                <a:gridCol w="2815136">
                  <a:extLst>
                    <a:ext uri="{9D8B030D-6E8A-4147-A177-3AD203B41FA5}">
                      <a16:colId xmlns:a16="http://schemas.microsoft.com/office/drawing/2014/main" val="1059628785"/>
                    </a:ext>
                  </a:extLst>
                </a:gridCol>
              </a:tblGrid>
              <a:tr h="598619">
                <a:tc>
                  <a:txBody>
                    <a:bodyPr/>
                    <a:lstStyle/>
                    <a:p>
                      <a:r>
                        <a:rPr lang="en-US" dirty="0"/>
                        <a:t>Nodes per Layer</a:t>
                      </a:r>
                    </a:p>
                  </a:txBody>
                  <a:tcPr/>
                </a:tc>
                <a:tc>
                  <a:txBody>
                    <a:bodyPr/>
                    <a:lstStyle/>
                    <a:p>
                      <a:r>
                        <a:rPr lang="en-US" dirty="0"/>
                        <a:t>Matthew’s Correlation Coefficient</a:t>
                      </a:r>
                    </a:p>
                  </a:txBody>
                  <a:tcPr/>
                </a:tc>
                <a:extLst>
                  <a:ext uri="{0D108BD9-81ED-4DB2-BD59-A6C34878D82A}">
                    <a16:rowId xmlns:a16="http://schemas.microsoft.com/office/drawing/2014/main" val="754682695"/>
                  </a:ext>
                </a:extLst>
              </a:tr>
              <a:tr h="512725">
                <a:tc>
                  <a:txBody>
                    <a:bodyPr/>
                    <a:lstStyle/>
                    <a:p>
                      <a:r>
                        <a:rPr lang="en-US" dirty="0"/>
                        <a:t>4, 2, 1</a:t>
                      </a:r>
                    </a:p>
                  </a:txBody>
                  <a:tcPr/>
                </a:tc>
                <a:tc>
                  <a:txBody>
                    <a:bodyPr/>
                    <a:lstStyle/>
                    <a:p>
                      <a:r>
                        <a:rPr lang="en-US" sz="1400" dirty="0"/>
                        <a:t>0.6165339</a:t>
                      </a:r>
                      <a:endParaRPr lang="en-US" dirty="0"/>
                    </a:p>
                  </a:txBody>
                  <a:tcPr/>
                </a:tc>
                <a:extLst>
                  <a:ext uri="{0D108BD9-81ED-4DB2-BD59-A6C34878D82A}">
                    <a16:rowId xmlns:a16="http://schemas.microsoft.com/office/drawing/2014/main" val="1010464542"/>
                  </a:ext>
                </a:extLst>
              </a:tr>
              <a:tr h="512725">
                <a:tc>
                  <a:txBody>
                    <a:bodyPr/>
                    <a:lstStyle/>
                    <a:p>
                      <a:r>
                        <a:rPr lang="en-US" dirty="0"/>
                        <a:t>4, 6, 1</a:t>
                      </a:r>
                    </a:p>
                  </a:txBody>
                  <a:tcPr/>
                </a:tc>
                <a:tc>
                  <a:txBody>
                    <a:bodyPr/>
                    <a:lstStyle/>
                    <a:p>
                      <a:r>
                        <a:rPr lang="en-US" dirty="0"/>
                        <a:t>1</a:t>
                      </a:r>
                    </a:p>
                  </a:txBody>
                  <a:tcPr/>
                </a:tc>
                <a:extLst>
                  <a:ext uri="{0D108BD9-81ED-4DB2-BD59-A6C34878D82A}">
                    <a16:rowId xmlns:a16="http://schemas.microsoft.com/office/drawing/2014/main" val="1052723216"/>
                  </a:ext>
                </a:extLst>
              </a:tr>
              <a:tr h="512725">
                <a:tc>
                  <a:txBody>
                    <a:bodyPr/>
                    <a:lstStyle/>
                    <a:p>
                      <a:r>
                        <a:rPr lang="en-US" dirty="0"/>
                        <a:t>4, 10, 1</a:t>
                      </a:r>
                    </a:p>
                  </a:txBody>
                  <a:tcPr/>
                </a:tc>
                <a:tc>
                  <a:txBody>
                    <a:bodyPr/>
                    <a:lstStyle/>
                    <a:p>
                      <a:r>
                        <a:rPr lang="en-US" sz="1400" dirty="0"/>
                        <a:t>0.933025</a:t>
                      </a:r>
                      <a:endParaRPr lang="en-US" dirty="0"/>
                    </a:p>
                  </a:txBody>
                  <a:tcPr/>
                </a:tc>
                <a:extLst>
                  <a:ext uri="{0D108BD9-81ED-4DB2-BD59-A6C34878D82A}">
                    <a16:rowId xmlns:a16="http://schemas.microsoft.com/office/drawing/2014/main" val="1247638001"/>
                  </a:ext>
                </a:extLst>
              </a:tr>
              <a:tr h="512725">
                <a:tc>
                  <a:txBody>
                    <a:bodyPr/>
                    <a:lstStyle/>
                    <a:p>
                      <a:r>
                        <a:rPr lang="en-US" dirty="0"/>
                        <a:t>4, 6, 6, 1</a:t>
                      </a:r>
                    </a:p>
                  </a:txBody>
                  <a:tcPr/>
                </a:tc>
                <a:tc>
                  <a:txBody>
                    <a:bodyPr/>
                    <a:lstStyle/>
                    <a:p>
                      <a:r>
                        <a:rPr lang="en-US" sz="1400" dirty="0"/>
                        <a:t>0.933025</a:t>
                      </a:r>
                      <a:endParaRPr lang="en-US" dirty="0"/>
                    </a:p>
                  </a:txBody>
                  <a:tcPr/>
                </a:tc>
                <a:extLst>
                  <a:ext uri="{0D108BD9-81ED-4DB2-BD59-A6C34878D82A}">
                    <a16:rowId xmlns:a16="http://schemas.microsoft.com/office/drawing/2014/main" val="245069236"/>
                  </a:ext>
                </a:extLst>
              </a:tr>
            </a:tbl>
          </a:graphicData>
        </a:graphic>
      </p:graphicFrame>
      <p:grpSp>
        <p:nvGrpSpPr>
          <p:cNvPr id="51" name="Group 50">
            <a:extLst>
              <a:ext uri="{FF2B5EF4-FFF2-40B4-BE49-F238E27FC236}">
                <a16:creationId xmlns:a16="http://schemas.microsoft.com/office/drawing/2014/main" id="{CE425A9C-6FF1-F18D-3E65-93EE18EAB119}"/>
              </a:ext>
            </a:extLst>
          </p:cNvPr>
          <p:cNvGrpSpPr/>
          <p:nvPr/>
        </p:nvGrpSpPr>
        <p:grpSpPr>
          <a:xfrm>
            <a:off x="8738924" y="4679576"/>
            <a:ext cx="7268229" cy="2474259"/>
            <a:chOff x="547906" y="581810"/>
            <a:chExt cx="11002755" cy="4414008"/>
          </a:xfrm>
        </p:grpSpPr>
        <p:sp>
          <p:nvSpPr>
            <p:cNvPr id="52" name="Flowchart: Connector 51">
              <a:extLst>
                <a:ext uri="{FF2B5EF4-FFF2-40B4-BE49-F238E27FC236}">
                  <a16:creationId xmlns:a16="http://schemas.microsoft.com/office/drawing/2014/main" id="{27E9C014-4D37-45CF-0075-2BDA87C2932B}"/>
                </a:ext>
              </a:extLst>
            </p:cNvPr>
            <p:cNvSpPr/>
            <p:nvPr/>
          </p:nvSpPr>
          <p:spPr>
            <a:xfrm>
              <a:off x="2625799" y="581810"/>
              <a:ext cx="1132514" cy="114090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3" name="Flowchart: Connector 52">
              <a:extLst>
                <a:ext uri="{FF2B5EF4-FFF2-40B4-BE49-F238E27FC236}">
                  <a16:creationId xmlns:a16="http://schemas.microsoft.com/office/drawing/2014/main" id="{100CDC68-1749-F34B-0FBC-ABA73AE7B5C7}"/>
                </a:ext>
              </a:extLst>
            </p:cNvPr>
            <p:cNvSpPr/>
            <p:nvPr/>
          </p:nvSpPr>
          <p:spPr>
            <a:xfrm>
              <a:off x="2625799" y="3854915"/>
              <a:ext cx="1132514" cy="114090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4" name="Flowchart: Connector 53">
              <a:extLst>
                <a:ext uri="{FF2B5EF4-FFF2-40B4-BE49-F238E27FC236}">
                  <a16:creationId xmlns:a16="http://schemas.microsoft.com/office/drawing/2014/main" id="{981008F8-3934-BEE5-2082-C13B2A6B5C4F}"/>
                </a:ext>
              </a:extLst>
            </p:cNvPr>
            <p:cNvSpPr/>
            <p:nvPr/>
          </p:nvSpPr>
          <p:spPr>
            <a:xfrm>
              <a:off x="7878705" y="2038698"/>
              <a:ext cx="1132514" cy="114090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55" name="Straight Connector 54">
              <a:extLst>
                <a:ext uri="{FF2B5EF4-FFF2-40B4-BE49-F238E27FC236}">
                  <a16:creationId xmlns:a16="http://schemas.microsoft.com/office/drawing/2014/main" id="{B17A0E9F-0CFF-79FB-0C81-7004191818E7}"/>
                </a:ext>
              </a:extLst>
            </p:cNvPr>
            <p:cNvCxnSpPr>
              <a:cxnSpLocks/>
              <a:stCxn id="52" idx="6"/>
              <a:endCxn id="54" idx="2"/>
            </p:cNvCxnSpPr>
            <p:nvPr/>
          </p:nvCxnSpPr>
          <p:spPr>
            <a:xfrm>
              <a:off x="3758313" y="1152262"/>
              <a:ext cx="4120392" cy="14568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FCC1135-7200-E1A0-C0D0-4CCF1A7183C9}"/>
                </a:ext>
              </a:extLst>
            </p:cNvPr>
            <p:cNvCxnSpPr>
              <a:cxnSpLocks/>
              <a:stCxn id="53" idx="6"/>
              <a:endCxn id="54" idx="2"/>
            </p:cNvCxnSpPr>
            <p:nvPr/>
          </p:nvCxnSpPr>
          <p:spPr>
            <a:xfrm flipV="1">
              <a:off x="3758313" y="2609150"/>
              <a:ext cx="4120392" cy="1816216"/>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BAA1F5C2-1281-7AA6-323D-E9F2932E371E}"/>
                </a:ext>
              </a:extLst>
            </p:cNvPr>
            <p:cNvCxnSpPr>
              <a:cxnSpLocks/>
              <a:stCxn id="52" idx="2"/>
            </p:cNvCxnSpPr>
            <p:nvPr/>
          </p:nvCxnSpPr>
          <p:spPr>
            <a:xfrm flipH="1">
              <a:off x="1442950" y="1152262"/>
              <a:ext cx="11828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1C432CFD-2A14-8204-2065-50C3B6A23BBA}"/>
                </a:ext>
              </a:extLst>
            </p:cNvPr>
            <p:cNvCxnSpPr/>
            <p:nvPr/>
          </p:nvCxnSpPr>
          <p:spPr>
            <a:xfrm flipH="1">
              <a:off x="1442950" y="4425366"/>
              <a:ext cx="1182849"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B9E82B1E-BD5B-8723-5C0B-2109D9CEDA52}"/>
                    </a:ext>
                  </a:extLst>
                </p:cNvPr>
                <p:cNvSpPr txBox="1"/>
                <p:nvPr/>
              </p:nvSpPr>
              <p:spPr>
                <a:xfrm>
                  <a:off x="1160668" y="1015102"/>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59" name="TextBox 58">
                  <a:extLst>
                    <a:ext uri="{FF2B5EF4-FFF2-40B4-BE49-F238E27FC236}">
                      <a16:creationId xmlns:a16="http://schemas.microsoft.com/office/drawing/2014/main" id="{B9E82B1E-BD5B-8723-5C0B-2109D9CEDA52}"/>
                    </a:ext>
                  </a:extLst>
                </p:cNvPr>
                <p:cNvSpPr txBox="1">
                  <a:spLocks noRot="1" noChangeAspect="1" noMove="1" noResize="1" noEditPoints="1" noAdjustHandles="1" noChangeArrowheads="1" noChangeShapeType="1" noTextEdit="1"/>
                </p:cNvSpPr>
                <p:nvPr/>
              </p:nvSpPr>
              <p:spPr>
                <a:xfrm>
                  <a:off x="1160668" y="1015102"/>
                  <a:ext cx="287323" cy="276999"/>
                </a:xfrm>
                <a:prstGeom prst="rect">
                  <a:avLst/>
                </a:prstGeom>
                <a:blipFill>
                  <a:blip r:embed="rId8"/>
                  <a:stretch>
                    <a:fillRect l="-58065" r="-19355" b="-10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5BD5F72-8095-0FED-B96C-24C385F47567}"/>
                    </a:ext>
                  </a:extLst>
                </p:cNvPr>
                <p:cNvSpPr txBox="1"/>
                <p:nvPr/>
              </p:nvSpPr>
              <p:spPr>
                <a:xfrm>
                  <a:off x="1155917" y="4286866"/>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oMath>
                    </m:oMathPara>
                  </a14:m>
                  <a:endParaRPr lang="en-US" sz="1800" dirty="0"/>
                </a:p>
              </p:txBody>
            </p:sp>
          </mc:Choice>
          <mc:Fallback xmlns="">
            <p:sp>
              <p:nvSpPr>
                <p:cNvPr id="60" name="TextBox 59">
                  <a:extLst>
                    <a:ext uri="{FF2B5EF4-FFF2-40B4-BE49-F238E27FC236}">
                      <a16:creationId xmlns:a16="http://schemas.microsoft.com/office/drawing/2014/main" id="{85BD5F72-8095-0FED-B96C-24C385F47567}"/>
                    </a:ext>
                  </a:extLst>
                </p:cNvPr>
                <p:cNvSpPr txBox="1">
                  <a:spLocks noRot="1" noChangeAspect="1" noMove="1" noResize="1" noEditPoints="1" noAdjustHandles="1" noChangeArrowheads="1" noChangeShapeType="1" noTextEdit="1"/>
                </p:cNvSpPr>
                <p:nvPr/>
              </p:nvSpPr>
              <p:spPr>
                <a:xfrm>
                  <a:off x="1155917" y="4286866"/>
                  <a:ext cx="292644" cy="276999"/>
                </a:xfrm>
                <a:prstGeom prst="rect">
                  <a:avLst/>
                </a:prstGeom>
                <a:blipFill>
                  <a:blip r:embed="rId9"/>
                  <a:stretch>
                    <a:fillRect l="-53125" r="-18750" b="-107692"/>
                  </a:stretch>
                </a:blipFill>
              </p:spPr>
              <p:txBody>
                <a:bodyPr/>
                <a:lstStyle/>
                <a:p>
                  <a:r>
                    <a:rPr lang="en-US">
                      <a:noFill/>
                    </a:rPr>
                    <a:t> </a:t>
                  </a:r>
                </a:p>
              </p:txBody>
            </p:sp>
          </mc:Fallback>
        </mc:AlternateContent>
        <p:cxnSp>
          <p:nvCxnSpPr>
            <p:cNvPr id="61" name="Straight Connector 60">
              <a:extLst>
                <a:ext uri="{FF2B5EF4-FFF2-40B4-BE49-F238E27FC236}">
                  <a16:creationId xmlns:a16="http://schemas.microsoft.com/office/drawing/2014/main" id="{04007CCA-1090-961C-21CB-FDEEE7D27FD2}"/>
                </a:ext>
              </a:extLst>
            </p:cNvPr>
            <p:cNvCxnSpPr>
              <a:cxnSpLocks/>
              <a:stCxn id="54" idx="6"/>
            </p:cNvCxnSpPr>
            <p:nvPr/>
          </p:nvCxnSpPr>
          <p:spPr>
            <a:xfrm>
              <a:off x="9011219" y="2609150"/>
              <a:ext cx="7703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6A6D28B5-C677-AFE9-DB7A-37E511DDECEB}"/>
                </a:ext>
              </a:extLst>
            </p:cNvPr>
            <p:cNvCxnSpPr>
              <a:cxnSpLocks/>
              <a:stCxn id="54" idx="0"/>
            </p:cNvCxnSpPr>
            <p:nvPr/>
          </p:nvCxnSpPr>
          <p:spPr>
            <a:xfrm flipV="1">
              <a:off x="8444962" y="1152262"/>
              <a:ext cx="0" cy="88643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6E3B6E7-1C0D-049E-815C-5C021ACBE717}"/>
                    </a:ext>
                  </a:extLst>
                </p:cNvPr>
                <p:cNvSpPr txBox="1"/>
                <p:nvPr/>
              </p:nvSpPr>
              <p:spPr>
                <a:xfrm>
                  <a:off x="5494980" y="1292101"/>
                  <a:ext cx="2878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𝜃</m:t>
                            </m:r>
                          </m:e>
                          <m:sub>
                            <m:r>
                              <a:rPr lang="en-US" sz="1800" b="0" i="1" smtClean="0">
                                <a:latin typeface="Cambria Math" panose="02040503050406030204" pitchFamily="18" charset="0"/>
                              </a:rPr>
                              <m:t>1</m:t>
                            </m:r>
                          </m:sub>
                        </m:sSub>
                      </m:oMath>
                    </m:oMathPara>
                  </a14:m>
                  <a:endParaRPr lang="en-US" sz="1800" dirty="0"/>
                </a:p>
              </p:txBody>
            </p:sp>
          </mc:Choice>
          <mc:Fallback xmlns="">
            <p:sp>
              <p:nvSpPr>
                <p:cNvPr id="63" name="TextBox 62">
                  <a:extLst>
                    <a:ext uri="{FF2B5EF4-FFF2-40B4-BE49-F238E27FC236}">
                      <a16:creationId xmlns:a16="http://schemas.microsoft.com/office/drawing/2014/main" id="{96E3B6E7-1C0D-049E-815C-5C021ACBE717}"/>
                    </a:ext>
                  </a:extLst>
                </p:cNvPr>
                <p:cNvSpPr txBox="1">
                  <a:spLocks noRot="1" noChangeAspect="1" noMove="1" noResize="1" noEditPoints="1" noAdjustHandles="1" noChangeArrowheads="1" noChangeShapeType="1" noTextEdit="1"/>
                </p:cNvSpPr>
                <p:nvPr/>
              </p:nvSpPr>
              <p:spPr>
                <a:xfrm>
                  <a:off x="5494980" y="1292101"/>
                  <a:ext cx="287836" cy="276999"/>
                </a:xfrm>
                <a:prstGeom prst="rect">
                  <a:avLst/>
                </a:prstGeom>
                <a:blipFill>
                  <a:blip r:embed="rId10"/>
                  <a:stretch>
                    <a:fillRect l="-70968" r="-16129" b="-1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A9CC712-DD5F-E38F-CA59-D06CA5E21356}"/>
                    </a:ext>
                  </a:extLst>
                </p:cNvPr>
                <p:cNvSpPr txBox="1"/>
                <p:nvPr/>
              </p:nvSpPr>
              <p:spPr>
                <a:xfrm>
                  <a:off x="8347852" y="808416"/>
                  <a:ext cx="293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𝜃</m:t>
                            </m:r>
                          </m:e>
                          <m:sub>
                            <m:r>
                              <a:rPr lang="en-US" sz="1800" b="0" i="1" smtClean="0">
                                <a:latin typeface="Cambria Math" panose="02040503050406030204" pitchFamily="18" charset="0"/>
                              </a:rPr>
                              <m:t>0</m:t>
                            </m:r>
                          </m:sub>
                        </m:sSub>
                      </m:oMath>
                    </m:oMathPara>
                  </a14:m>
                  <a:endParaRPr lang="en-US" sz="1800" dirty="0"/>
                </a:p>
              </p:txBody>
            </p:sp>
          </mc:Choice>
          <mc:Fallback xmlns="">
            <p:sp>
              <p:nvSpPr>
                <p:cNvPr id="64" name="TextBox 63">
                  <a:extLst>
                    <a:ext uri="{FF2B5EF4-FFF2-40B4-BE49-F238E27FC236}">
                      <a16:creationId xmlns:a16="http://schemas.microsoft.com/office/drawing/2014/main" id="{8A9CC712-DD5F-E38F-CA59-D06CA5E21356}"/>
                    </a:ext>
                  </a:extLst>
                </p:cNvPr>
                <p:cNvSpPr txBox="1">
                  <a:spLocks noRot="1" noChangeAspect="1" noMove="1" noResize="1" noEditPoints="1" noAdjustHandles="1" noChangeArrowheads="1" noChangeShapeType="1" noTextEdit="1"/>
                </p:cNvSpPr>
                <p:nvPr/>
              </p:nvSpPr>
              <p:spPr>
                <a:xfrm>
                  <a:off x="8347852" y="808416"/>
                  <a:ext cx="293157" cy="276999"/>
                </a:xfrm>
                <a:prstGeom prst="rect">
                  <a:avLst/>
                </a:prstGeom>
                <a:blipFill>
                  <a:blip r:embed="rId11"/>
                  <a:stretch>
                    <a:fillRect l="-68750" r="-15625" b="-10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7D7A6C2-E3F8-62FA-D15E-7FA72ECF5DE3}"/>
                    </a:ext>
                  </a:extLst>
                </p:cNvPr>
                <p:cNvSpPr txBox="1"/>
                <p:nvPr/>
              </p:nvSpPr>
              <p:spPr>
                <a:xfrm>
                  <a:off x="10171516" y="2470651"/>
                  <a:ext cx="1122471" cy="4941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h</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𝜃</m:t>
                            </m:r>
                          </m:e>
                        </m:d>
                      </m:oMath>
                    </m:oMathPara>
                  </a14:m>
                  <a:endParaRPr lang="en-US" sz="1800" dirty="0"/>
                </a:p>
              </p:txBody>
            </p:sp>
          </mc:Choice>
          <mc:Fallback xmlns="">
            <p:sp>
              <p:nvSpPr>
                <p:cNvPr id="65" name="TextBox 64">
                  <a:extLst>
                    <a:ext uri="{FF2B5EF4-FFF2-40B4-BE49-F238E27FC236}">
                      <a16:creationId xmlns:a16="http://schemas.microsoft.com/office/drawing/2014/main" id="{E7D7A6C2-E3F8-62FA-D15E-7FA72ECF5DE3}"/>
                    </a:ext>
                  </a:extLst>
                </p:cNvPr>
                <p:cNvSpPr txBox="1">
                  <a:spLocks noRot="1" noChangeAspect="1" noMove="1" noResize="1" noEditPoints="1" noAdjustHandles="1" noChangeArrowheads="1" noChangeShapeType="1" noTextEdit="1"/>
                </p:cNvSpPr>
                <p:nvPr/>
              </p:nvSpPr>
              <p:spPr>
                <a:xfrm>
                  <a:off x="10171516" y="2470651"/>
                  <a:ext cx="1122471" cy="494158"/>
                </a:xfrm>
                <a:prstGeom prst="rect">
                  <a:avLst/>
                </a:prstGeom>
                <a:blipFill>
                  <a:blip r:embed="rId12"/>
                  <a:stretch>
                    <a:fillRect l="-1065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53DAF99-6E41-E58A-02D7-388613263F50}"/>
                    </a:ext>
                  </a:extLst>
                </p:cNvPr>
                <p:cNvSpPr txBox="1"/>
                <p:nvPr/>
              </p:nvSpPr>
              <p:spPr>
                <a:xfrm>
                  <a:off x="5494981" y="4066038"/>
                  <a:ext cx="293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𝜃</m:t>
                            </m:r>
                          </m:e>
                          <m:sub>
                            <m:r>
                              <a:rPr lang="en-US" sz="1800" b="0" i="1" smtClean="0">
                                <a:latin typeface="Cambria Math" panose="02040503050406030204" pitchFamily="18" charset="0"/>
                              </a:rPr>
                              <m:t>2</m:t>
                            </m:r>
                          </m:sub>
                        </m:sSub>
                      </m:oMath>
                    </m:oMathPara>
                  </a14:m>
                  <a:endParaRPr lang="en-US" sz="1800" dirty="0"/>
                </a:p>
              </p:txBody>
            </p:sp>
          </mc:Choice>
          <mc:Fallback xmlns="">
            <p:sp>
              <p:nvSpPr>
                <p:cNvPr id="66" name="TextBox 65">
                  <a:extLst>
                    <a:ext uri="{FF2B5EF4-FFF2-40B4-BE49-F238E27FC236}">
                      <a16:creationId xmlns:a16="http://schemas.microsoft.com/office/drawing/2014/main" id="{753DAF99-6E41-E58A-02D7-388613263F50}"/>
                    </a:ext>
                  </a:extLst>
                </p:cNvPr>
                <p:cNvSpPr txBox="1">
                  <a:spLocks noRot="1" noChangeAspect="1" noMove="1" noResize="1" noEditPoints="1" noAdjustHandles="1" noChangeArrowheads="1" noChangeShapeType="1" noTextEdit="1"/>
                </p:cNvSpPr>
                <p:nvPr/>
              </p:nvSpPr>
              <p:spPr>
                <a:xfrm>
                  <a:off x="5494981" y="4066038"/>
                  <a:ext cx="293157" cy="276999"/>
                </a:xfrm>
                <a:prstGeom prst="rect">
                  <a:avLst/>
                </a:prstGeom>
                <a:blipFill>
                  <a:blip r:embed="rId13"/>
                  <a:stretch>
                    <a:fillRect l="-70968" r="-19355" b="-107692"/>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045A6021-476B-5AFA-FBC3-7ED272F62AE4}"/>
                </a:ext>
              </a:extLst>
            </p:cNvPr>
            <p:cNvSpPr txBox="1"/>
            <p:nvPr/>
          </p:nvSpPr>
          <p:spPr>
            <a:xfrm>
              <a:off x="547906" y="2489700"/>
              <a:ext cx="512961" cy="276999"/>
            </a:xfrm>
            <a:prstGeom prst="rect">
              <a:avLst/>
            </a:prstGeom>
            <a:noFill/>
          </p:spPr>
          <p:txBody>
            <a:bodyPr wrap="none" lIns="0" tIns="0" rIns="0" bIns="0" rtlCol="0">
              <a:spAutoFit/>
            </a:bodyPr>
            <a:lstStyle/>
            <a:p>
              <a:r>
                <a:rPr lang="en-US" sz="1800" dirty="0"/>
                <a:t>Input</a:t>
              </a:r>
            </a:p>
          </p:txBody>
        </p:sp>
        <p:sp>
          <p:nvSpPr>
            <p:cNvPr id="68" name="TextBox 67">
              <a:extLst>
                <a:ext uri="{FF2B5EF4-FFF2-40B4-BE49-F238E27FC236}">
                  <a16:creationId xmlns:a16="http://schemas.microsoft.com/office/drawing/2014/main" id="{B3307BCA-7CB6-6D43-8F38-19CB11739846}"/>
                </a:ext>
              </a:extLst>
            </p:cNvPr>
            <p:cNvSpPr txBox="1"/>
            <p:nvPr/>
          </p:nvSpPr>
          <p:spPr>
            <a:xfrm>
              <a:off x="10858164" y="1922481"/>
              <a:ext cx="692497" cy="276999"/>
            </a:xfrm>
            <a:prstGeom prst="rect">
              <a:avLst/>
            </a:prstGeom>
            <a:noFill/>
          </p:spPr>
          <p:txBody>
            <a:bodyPr wrap="none" lIns="0" tIns="0" rIns="0" bIns="0" rtlCol="0">
              <a:spAutoFit/>
            </a:bodyPr>
            <a:lstStyle/>
            <a:p>
              <a:r>
                <a:rPr lang="en-US" sz="1800" dirty="0"/>
                <a:t>Output</a:t>
              </a:r>
            </a:p>
          </p:txBody>
        </p:sp>
      </p:grpSp>
      <p:grpSp>
        <p:nvGrpSpPr>
          <p:cNvPr id="69" name="Group 68">
            <a:extLst>
              <a:ext uri="{FF2B5EF4-FFF2-40B4-BE49-F238E27FC236}">
                <a16:creationId xmlns:a16="http://schemas.microsoft.com/office/drawing/2014/main" id="{905A9F83-535B-FFFD-26FA-32E4D0AC7E78}"/>
              </a:ext>
            </a:extLst>
          </p:cNvPr>
          <p:cNvGrpSpPr/>
          <p:nvPr/>
        </p:nvGrpSpPr>
        <p:grpSpPr>
          <a:xfrm>
            <a:off x="8855869" y="19373132"/>
            <a:ext cx="7327560" cy="1933512"/>
            <a:chOff x="298661" y="1118968"/>
            <a:chExt cx="11392583" cy="3876850"/>
          </a:xfrm>
        </p:grpSpPr>
        <p:sp>
          <p:nvSpPr>
            <p:cNvPr id="70" name="Flowchart: Connector 69">
              <a:extLst>
                <a:ext uri="{FF2B5EF4-FFF2-40B4-BE49-F238E27FC236}">
                  <a16:creationId xmlns:a16="http://schemas.microsoft.com/office/drawing/2014/main" id="{FE338F8E-A690-1AA8-9539-8DD7F88CA87C}"/>
                </a:ext>
              </a:extLst>
            </p:cNvPr>
            <p:cNvSpPr/>
            <p:nvPr/>
          </p:nvSpPr>
          <p:spPr>
            <a:xfrm>
              <a:off x="2625799" y="1118968"/>
              <a:ext cx="1132514" cy="11409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1" name="Flowchart: Connector 70">
              <a:extLst>
                <a:ext uri="{FF2B5EF4-FFF2-40B4-BE49-F238E27FC236}">
                  <a16:creationId xmlns:a16="http://schemas.microsoft.com/office/drawing/2014/main" id="{BE49F26F-DC60-B596-29F4-16A22F5352DD}"/>
                </a:ext>
              </a:extLst>
            </p:cNvPr>
            <p:cNvSpPr/>
            <p:nvPr/>
          </p:nvSpPr>
          <p:spPr>
            <a:xfrm>
              <a:off x="2625799" y="3854914"/>
              <a:ext cx="1132514" cy="11409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2" name="Flowchart: Connector 71">
              <a:extLst>
                <a:ext uri="{FF2B5EF4-FFF2-40B4-BE49-F238E27FC236}">
                  <a16:creationId xmlns:a16="http://schemas.microsoft.com/office/drawing/2014/main" id="{1D7C34F2-54B6-48DF-3CBD-025D759EE2F6}"/>
                </a:ext>
              </a:extLst>
            </p:cNvPr>
            <p:cNvSpPr/>
            <p:nvPr/>
          </p:nvSpPr>
          <p:spPr>
            <a:xfrm>
              <a:off x="5806624" y="1118968"/>
              <a:ext cx="1132514" cy="11409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73" name="Straight Connector 72">
              <a:extLst>
                <a:ext uri="{FF2B5EF4-FFF2-40B4-BE49-F238E27FC236}">
                  <a16:creationId xmlns:a16="http://schemas.microsoft.com/office/drawing/2014/main" id="{23A2C643-B924-11B6-09B7-E7695C6C5230}"/>
                </a:ext>
              </a:extLst>
            </p:cNvPr>
            <p:cNvCxnSpPr>
              <a:cxnSpLocks/>
              <a:stCxn id="70" idx="6"/>
              <a:endCxn id="72" idx="2"/>
            </p:cNvCxnSpPr>
            <p:nvPr/>
          </p:nvCxnSpPr>
          <p:spPr>
            <a:xfrm>
              <a:off x="3758313" y="1689420"/>
              <a:ext cx="204831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4" name="Straight Connector 73">
              <a:extLst>
                <a:ext uri="{FF2B5EF4-FFF2-40B4-BE49-F238E27FC236}">
                  <a16:creationId xmlns:a16="http://schemas.microsoft.com/office/drawing/2014/main" id="{F4AF4317-4B4E-EAD2-D6D5-224AA617414F}"/>
                </a:ext>
              </a:extLst>
            </p:cNvPr>
            <p:cNvCxnSpPr>
              <a:cxnSpLocks/>
              <a:stCxn id="71" idx="6"/>
              <a:endCxn id="72" idx="2"/>
            </p:cNvCxnSpPr>
            <p:nvPr/>
          </p:nvCxnSpPr>
          <p:spPr>
            <a:xfrm flipV="1">
              <a:off x="3758313" y="1689420"/>
              <a:ext cx="2048311" cy="2735946"/>
            </a:xfrm>
            <a:prstGeom prst="line">
              <a:avLst/>
            </a:prstGeom>
          </p:spPr>
          <p:style>
            <a:lnRef idx="3">
              <a:schemeClr val="accent5"/>
            </a:lnRef>
            <a:fillRef idx="0">
              <a:schemeClr val="accent5"/>
            </a:fillRef>
            <a:effectRef idx="2">
              <a:schemeClr val="accent5"/>
            </a:effectRef>
            <a:fontRef idx="minor">
              <a:schemeClr val="tx1"/>
            </a:fontRef>
          </p:style>
        </p:cxnSp>
        <p:cxnSp>
          <p:nvCxnSpPr>
            <p:cNvPr id="75" name="Straight Connector 74">
              <a:extLst>
                <a:ext uri="{FF2B5EF4-FFF2-40B4-BE49-F238E27FC236}">
                  <a16:creationId xmlns:a16="http://schemas.microsoft.com/office/drawing/2014/main" id="{57B0FFA2-E479-0248-74C7-6D5729DBFF6E}"/>
                </a:ext>
              </a:extLst>
            </p:cNvPr>
            <p:cNvCxnSpPr>
              <a:stCxn id="70" idx="2"/>
            </p:cNvCxnSpPr>
            <p:nvPr/>
          </p:nvCxnSpPr>
          <p:spPr>
            <a:xfrm flipH="1">
              <a:off x="1442950" y="1689420"/>
              <a:ext cx="1182849"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76" name="Straight Connector 75">
              <a:extLst>
                <a:ext uri="{FF2B5EF4-FFF2-40B4-BE49-F238E27FC236}">
                  <a16:creationId xmlns:a16="http://schemas.microsoft.com/office/drawing/2014/main" id="{1C415DA2-B07B-0FA9-805A-BCB723D98E7D}"/>
                </a:ext>
              </a:extLst>
            </p:cNvPr>
            <p:cNvCxnSpPr>
              <a:cxnSpLocks/>
            </p:cNvCxnSpPr>
            <p:nvPr/>
          </p:nvCxnSpPr>
          <p:spPr>
            <a:xfrm flipH="1">
              <a:off x="1442950" y="4425366"/>
              <a:ext cx="1182849" cy="0"/>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82016FFE-CF8F-018F-6C42-B399417E9EFA}"/>
                    </a:ext>
                  </a:extLst>
                </p:cNvPr>
                <p:cNvSpPr txBox="1"/>
                <p:nvPr/>
              </p:nvSpPr>
              <p:spPr>
                <a:xfrm>
                  <a:off x="1166279" y="1552260"/>
                  <a:ext cx="27610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sz="1800" dirty="0"/>
                </a:p>
              </p:txBody>
            </p:sp>
          </mc:Choice>
          <mc:Fallback xmlns="">
            <p:sp>
              <p:nvSpPr>
                <p:cNvPr id="77" name="TextBox 76">
                  <a:extLst>
                    <a:ext uri="{FF2B5EF4-FFF2-40B4-BE49-F238E27FC236}">
                      <a16:creationId xmlns:a16="http://schemas.microsoft.com/office/drawing/2014/main" id="{82016FFE-CF8F-018F-6C42-B399417E9EFA}"/>
                    </a:ext>
                  </a:extLst>
                </p:cNvPr>
                <p:cNvSpPr txBox="1">
                  <a:spLocks noRot="1" noChangeAspect="1" noMove="1" noResize="1" noEditPoints="1" noAdjustHandles="1" noChangeArrowheads="1" noChangeShapeType="1" noTextEdit="1"/>
                </p:cNvSpPr>
                <p:nvPr/>
              </p:nvSpPr>
              <p:spPr>
                <a:xfrm>
                  <a:off x="1166279" y="1552260"/>
                  <a:ext cx="276101" cy="276999"/>
                </a:xfrm>
                <a:prstGeom prst="rect">
                  <a:avLst/>
                </a:prstGeom>
                <a:blipFill>
                  <a:blip r:embed="rId14"/>
                  <a:stretch>
                    <a:fillRect l="-62069" r="-24138" b="-1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728AD64-74A9-7D8D-D4DC-12F307D2E5BA}"/>
                    </a:ext>
                  </a:extLst>
                </p:cNvPr>
                <p:cNvSpPr txBox="1"/>
                <p:nvPr/>
              </p:nvSpPr>
              <p:spPr>
                <a:xfrm>
                  <a:off x="1161527" y="4286866"/>
                  <a:ext cx="2814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oMath>
                    </m:oMathPara>
                  </a14:m>
                  <a:endParaRPr lang="en-US" sz="1800" dirty="0"/>
                </a:p>
              </p:txBody>
            </p:sp>
          </mc:Choice>
          <mc:Fallback xmlns="">
            <p:sp>
              <p:nvSpPr>
                <p:cNvPr id="78" name="TextBox 77">
                  <a:extLst>
                    <a:ext uri="{FF2B5EF4-FFF2-40B4-BE49-F238E27FC236}">
                      <a16:creationId xmlns:a16="http://schemas.microsoft.com/office/drawing/2014/main" id="{E728AD64-74A9-7D8D-D4DC-12F307D2E5BA}"/>
                    </a:ext>
                  </a:extLst>
                </p:cNvPr>
                <p:cNvSpPr txBox="1">
                  <a:spLocks noRot="1" noChangeAspect="1" noMove="1" noResize="1" noEditPoints="1" noAdjustHandles="1" noChangeArrowheads="1" noChangeShapeType="1" noTextEdit="1"/>
                </p:cNvSpPr>
                <p:nvPr/>
              </p:nvSpPr>
              <p:spPr>
                <a:xfrm>
                  <a:off x="1161527" y="4286866"/>
                  <a:ext cx="281423" cy="276999"/>
                </a:xfrm>
                <a:prstGeom prst="rect">
                  <a:avLst/>
                </a:prstGeom>
                <a:blipFill>
                  <a:blip r:embed="rId15"/>
                  <a:stretch>
                    <a:fillRect l="-65517" r="-24138" b="-134783"/>
                  </a:stretch>
                </a:blipFill>
              </p:spPr>
              <p:txBody>
                <a:bodyPr/>
                <a:lstStyle/>
                <a:p>
                  <a:r>
                    <a:rPr lang="en-US">
                      <a:noFill/>
                    </a:rPr>
                    <a:t> </a:t>
                  </a:r>
                </a:p>
              </p:txBody>
            </p:sp>
          </mc:Fallback>
        </mc:AlternateContent>
        <p:sp>
          <p:nvSpPr>
            <p:cNvPr id="79" name="TextBox 78">
              <a:extLst>
                <a:ext uri="{FF2B5EF4-FFF2-40B4-BE49-F238E27FC236}">
                  <a16:creationId xmlns:a16="http://schemas.microsoft.com/office/drawing/2014/main" id="{74CFB01F-C288-C811-CC72-95521CFB9570}"/>
                </a:ext>
              </a:extLst>
            </p:cNvPr>
            <p:cNvSpPr txBox="1"/>
            <p:nvPr/>
          </p:nvSpPr>
          <p:spPr>
            <a:xfrm>
              <a:off x="298661" y="2826321"/>
              <a:ext cx="749583" cy="431983"/>
            </a:xfrm>
            <a:prstGeom prst="rect">
              <a:avLst/>
            </a:prstGeom>
            <a:noFill/>
          </p:spPr>
          <p:txBody>
            <a:bodyPr wrap="square" lIns="0" tIns="0" rIns="0" bIns="0" rtlCol="0">
              <a:spAutoFit/>
            </a:bodyPr>
            <a:lstStyle/>
            <a:p>
              <a:r>
                <a:rPr lang="en-US" sz="1400" dirty="0"/>
                <a:t>Input</a:t>
              </a:r>
            </a:p>
          </p:txBody>
        </p:sp>
        <p:sp>
          <p:nvSpPr>
            <p:cNvPr id="80" name="TextBox 79">
              <a:extLst>
                <a:ext uri="{FF2B5EF4-FFF2-40B4-BE49-F238E27FC236}">
                  <a16:creationId xmlns:a16="http://schemas.microsoft.com/office/drawing/2014/main" id="{4C4916BE-AD6E-A488-309A-54A5D428C180}"/>
                </a:ext>
              </a:extLst>
            </p:cNvPr>
            <p:cNvSpPr txBox="1"/>
            <p:nvPr/>
          </p:nvSpPr>
          <p:spPr>
            <a:xfrm>
              <a:off x="10637105" y="2918892"/>
              <a:ext cx="1054139" cy="431983"/>
            </a:xfrm>
            <a:prstGeom prst="rect">
              <a:avLst/>
            </a:prstGeom>
            <a:noFill/>
          </p:spPr>
          <p:txBody>
            <a:bodyPr wrap="square" lIns="0" tIns="0" rIns="0" bIns="0" rtlCol="0">
              <a:spAutoFit/>
            </a:bodyPr>
            <a:lstStyle/>
            <a:p>
              <a:r>
                <a:rPr lang="en-US" sz="1400" dirty="0"/>
                <a:t>Output</a:t>
              </a:r>
            </a:p>
          </p:txBody>
        </p:sp>
        <p:sp>
          <p:nvSpPr>
            <p:cNvPr id="81" name="Flowchart: Connector 80">
              <a:extLst>
                <a:ext uri="{FF2B5EF4-FFF2-40B4-BE49-F238E27FC236}">
                  <a16:creationId xmlns:a16="http://schemas.microsoft.com/office/drawing/2014/main" id="{D8A4D29B-A3F9-44D7-FB6F-3477F687989D}"/>
                </a:ext>
              </a:extLst>
            </p:cNvPr>
            <p:cNvSpPr/>
            <p:nvPr/>
          </p:nvSpPr>
          <p:spPr>
            <a:xfrm>
              <a:off x="5806624" y="3854913"/>
              <a:ext cx="1132514" cy="11409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82" name="Straight Connector 81">
              <a:extLst>
                <a:ext uri="{FF2B5EF4-FFF2-40B4-BE49-F238E27FC236}">
                  <a16:creationId xmlns:a16="http://schemas.microsoft.com/office/drawing/2014/main" id="{A2DF427D-D32C-588B-2A48-C69F14DF9406}"/>
                </a:ext>
              </a:extLst>
            </p:cNvPr>
            <p:cNvCxnSpPr>
              <a:stCxn id="70" idx="6"/>
              <a:endCxn id="81" idx="2"/>
            </p:cNvCxnSpPr>
            <p:nvPr/>
          </p:nvCxnSpPr>
          <p:spPr>
            <a:xfrm>
              <a:off x="3758313" y="1689420"/>
              <a:ext cx="2048311" cy="2735945"/>
            </a:xfrm>
            <a:prstGeom prst="line">
              <a:avLst/>
            </a:prstGeom>
          </p:spPr>
          <p:style>
            <a:lnRef idx="3">
              <a:schemeClr val="accent5"/>
            </a:lnRef>
            <a:fillRef idx="0">
              <a:schemeClr val="accent5"/>
            </a:fillRef>
            <a:effectRef idx="2">
              <a:schemeClr val="accent5"/>
            </a:effectRef>
            <a:fontRef idx="minor">
              <a:schemeClr val="tx1"/>
            </a:fontRef>
          </p:style>
        </p:cxnSp>
        <p:cxnSp>
          <p:nvCxnSpPr>
            <p:cNvPr id="83" name="Straight Connector 82">
              <a:extLst>
                <a:ext uri="{FF2B5EF4-FFF2-40B4-BE49-F238E27FC236}">
                  <a16:creationId xmlns:a16="http://schemas.microsoft.com/office/drawing/2014/main" id="{B34328E9-79AD-BF69-FCD9-CC15B3F053F9}"/>
                </a:ext>
              </a:extLst>
            </p:cNvPr>
            <p:cNvCxnSpPr>
              <a:stCxn id="71" idx="6"/>
              <a:endCxn id="81" idx="2"/>
            </p:cNvCxnSpPr>
            <p:nvPr/>
          </p:nvCxnSpPr>
          <p:spPr>
            <a:xfrm flipV="1">
              <a:off x="3758313" y="4425365"/>
              <a:ext cx="2048311" cy="1"/>
            </a:xfrm>
            <a:prstGeom prst="line">
              <a:avLst/>
            </a:prstGeom>
          </p:spPr>
          <p:style>
            <a:lnRef idx="3">
              <a:schemeClr val="accent5"/>
            </a:lnRef>
            <a:fillRef idx="0">
              <a:schemeClr val="accent5"/>
            </a:fillRef>
            <a:effectRef idx="2">
              <a:schemeClr val="accent5"/>
            </a:effectRef>
            <a:fontRef idx="minor">
              <a:schemeClr val="tx1"/>
            </a:fontRef>
          </p:style>
        </p:cxnSp>
        <p:sp>
          <p:nvSpPr>
            <p:cNvPr id="84" name="Flowchart: Connector 83">
              <a:extLst>
                <a:ext uri="{FF2B5EF4-FFF2-40B4-BE49-F238E27FC236}">
                  <a16:creationId xmlns:a16="http://schemas.microsoft.com/office/drawing/2014/main" id="{082CBC74-ECC4-132B-B505-0B9B7BA26956}"/>
                </a:ext>
              </a:extLst>
            </p:cNvPr>
            <p:cNvSpPr/>
            <p:nvPr/>
          </p:nvSpPr>
          <p:spPr>
            <a:xfrm>
              <a:off x="8380453" y="2532869"/>
              <a:ext cx="1132514" cy="11409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85" name="Straight Connector 84">
              <a:extLst>
                <a:ext uri="{FF2B5EF4-FFF2-40B4-BE49-F238E27FC236}">
                  <a16:creationId xmlns:a16="http://schemas.microsoft.com/office/drawing/2014/main" id="{9F3AEE99-6135-EACD-632F-AB611A042C8B}"/>
                </a:ext>
              </a:extLst>
            </p:cNvPr>
            <p:cNvCxnSpPr>
              <a:stCxn id="72" idx="6"/>
              <a:endCxn id="84" idx="2"/>
            </p:cNvCxnSpPr>
            <p:nvPr/>
          </p:nvCxnSpPr>
          <p:spPr>
            <a:xfrm>
              <a:off x="6939138" y="1689420"/>
              <a:ext cx="1441315" cy="1413901"/>
            </a:xfrm>
            <a:prstGeom prst="line">
              <a:avLst/>
            </a:prstGeom>
          </p:spPr>
          <p:style>
            <a:lnRef idx="3">
              <a:schemeClr val="accent5"/>
            </a:lnRef>
            <a:fillRef idx="0">
              <a:schemeClr val="accent5"/>
            </a:fillRef>
            <a:effectRef idx="2">
              <a:schemeClr val="accent5"/>
            </a:effectRef>
            <a:fontRef idx="minor">
              <a:schemeClr val="tx1"/>
            </a:fontRef>
          </p:style>
        </p:cxnSp>
        <p:cxnSp>
          <p:nvCxnSpPr>
            <p:cNvPr id="87" name="Straight Connector 86">
              <a:extLst>
                <a:ext uri="{FF2B5EF4-FFF2-40B4-BE49-F238E27FC236}">
                  <a16:creationId xmlns:a16="http://schemas.microsoft.com/office/drawing/2014/main" id="{1EF16F80-77AA-3DE1-1295-BDD416A3B15B}"/>
                </a:ext>
              </a:extLst>
            </p:cNvPr>
            <p:cNvCxnSpPr>
              <a:stCxn id="81" idx="6"/>
              <a:endCxn id="84" idx="2"/>
            </p:cNvCxnSpPr>
            <p:nvPr/>
          </p:nvCxnSpPr>
          <p:spPr>
            <a:xfrm flipV="1">
              <a:off x="6939138" y="3103321"/>
              <a:ext cx="1441315" cy="1322044"/>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9E11AB7B-6959-631D-9579-798C2B0636EC}"/>
                    </a:ext>
                  </a:extLst>
                </p:cNvPr>
                <p:cNvSpPr txBox="1"/>
                <p:nvPr/>
              </p:nvSpPr>
              <p:spPr>
                <a:xfrm>
                  <a:off x="4016509" y="1257469"/>
                  <a:ext cx="442365" cy="3459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𝜃</m:t>
                            </m:r>
                          </m:e>
                          <m:sub>
                            <m:r>
                              <a:rPr lang="en-US" sz="1800" b="0" i="1" smtClean="0">
                                <a:latin typeface="Cambria Math" panose="02040503050406030204" pitchFamily="18" charset="0"/>
                              </a:rPr>
                              <m:t>11</m:t>
                            </m:r>
                          </m:sub>
                          <m:sup>
                            <m:r>
                              <a:rPr lang="en-US" sz="1800" b="0" i="1" smtClean="0">
                                <a:latin typeface="Cambria Math" panose="02040503050406030204" pitchFamily="18" charset="0"/>
                              </a:rPr>
                              <m:t>(1)</m:t>
                            </m:r>
                          </m:sup>
                        </m:sSubSup>
                      </m:oMath>
                    </m:oMathPara>
                  </a14:m>
                  <a:endParaRPr lang="en-US" sz="1800" dirty="0"/>
                </a:p>
              </p:txBody>
            </p:sp>
          </mc:Choice>
          <mc:Fallback xmlns="">
            <p:sp>
              <p:nvSpPr>
                <p:cNvPr id="88" name="TextBox 87">
                  <a:extLst>
                    <a:ext uri="{FF2B5EF4-FFF2-40B4-BE49-F238E27FC236}">
                      <a16:creationId xmlns:a16="http://schemas.microsoft.com/office/drawing/2014/main" id="{9E11AB7B-6959-631D-9579-798C2B0636EC}"/>
                    </a:ext>
                  </a:extLst>
                </p:cNvPr>
                <p:cNvSpPr txBox="1">
                  <a:spLocks noRot="1" noChangeAspect="1" noMove="1" noResize="1" noEditPoints="1" noAdjustHandles="1" noChangeArrowheads="1" noChangeShapeType="1" noTextEdit="1"/>
                </p:cNvSpPr>
                <p:nvPr/>
              </p:nvSpPr>
              <p:spPr>
                <a:xfrm>
                  <a:off x="4016509" y="1257469"/>
                  <a:ext cx="442365" cy="345929"/>
                </a:xfrm>
                <a:prstGeom prst="rect">
                  <a:avLst/>
                </a:prstGeom>
                <a:blipFill>
                  <a:blip r:embed="rId16"/>
                  <a:stretch>
                    <a:fillRect l="-57447" t="-6897" r="-34043"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30E785F-87C1-C6DE-FCC0-6009CC4DC97B}"/>
                    </a:ext>
                  </a:extLst>
                </p:cNvPr>
                <p:cNvSpPr txBox="1"/>
                <p:nvPr/>
              </p:nvSpPr>
              <p:spPr>
                <a:xfrm>
                  <a:off x="4253985" y="2010716"/>
                  <a:ext cx="442365" cy="3459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𝜃</m:t>
                            </m:r>
                          </m:e>
                          <m:sub>
                            <m:r>
                              <a:rPr lang="en-US" sz="1800" b="0" i="1" smtClean="0">
                                <a:latin typeface="Cambria Math" panose="02040503050406030204" pitchFamily="18" charset="0"/>
                              </a:rPr>
                              <m:t>12</m:t>
                            </m:r>
                          </m:sub>
                          <m:sup>
                            <m:r>
                              <a:rPr lang="en-US" sz="1800" b="0" i="1" smtClean="0">
                                <a:latin typeface="Cambria Math" panose="02040503050406030204" pitchFamily="18" charset="0"/>
                              </a:rPr>
                              <m:t>(1)</m:t>
                            </m:r>
                          </m:sup>
                        </m:sSubSup>
                      </m:oMath>
                    </m:oMathPara>
                  </a14:m>
                  <a:endParaRPr lang="en-US" sz="1800" dirty="0"/>
                </a:p>
              </p:txBody>
            </p:sp>
          </mc:Choice>
          <mc:Fallback xmlns="">
            <p:sp>
              <p:nvSpPr>
                <p:cNvPr id="89" name="TextBox 88">
                  <a:extLst>
                    <a:ext uri="{FF2B5EF4-FFF2-40B4-BE49-F238E27FC236}">
                      <a16:creationId xmlns:a16="http://schemas.microsoft.com/office/drawing/2014/main" id="{730E785F-87C1-C6DE-FCC0-6009CC4DC97B}"/>
                    </a:ext>
                  </a:extLst>
                </p:cNvPr>
                <p:cNvSpPr txBox="1">
                  <a:spLocks noRot="1" noChangeAspect="1" noMove="1" noResize="1" noEditPoints="1" noAdjustHandles="1" noChangeArrowheads="1" noChangeShapeType="1" noTextEdit="1"/>
                </p:cNvSpPr>
                <p:nvPr/>
              </p:nvSpPr>
              <p:spPr>
                <a:xfrm>
                  <a:off x="4253985" y="2010716"/>
                  <a:ext cx="442365" cy="345929"/>
                </a:xfrm>
                <a:prstGeom prst="rect">
                  <a:avLst/>
                </a:prstGeom>
                <a:blipFill>
                  <a:blip r:embed="rId17"/>
                  <a:stretch>
                    <a:fillRect l="-57447" t="-7143" r="-34043" b="-1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A4B7800-92C5-4C39-5F9C-97085128B7D0}"/>
                    </a:ext>
                  </a:extLst>
                </p:cNvPr>
                <p:cNvSpPr txBox="1"/>
                <p:nvPr/>
              </p:nvSpPr>
              <p:spPr>
                <a:xfrm>
                  <a:off x="4256929" y="3672118"/>
                  <a:ext cx="442365" cy="3459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𝜃</m:t>
                            </m:r>
                          </m:e>
                          <m:sub>
                            <m:r>
                              <a:rPr lang="en-US" sz="1800" b="0" i="1" smtClean="0">
                                <a:latin typeface="Cambria Math" panose="02040503050406030204" pitchFamily="18" charset="0"/>
                              </a:rPr>
                              <m:t>21</m:t>
                            </m:r>
                          </m:sub>
                          <m:sup>
                            <m:r>
                              <a:rPr lang="en-US" sz="1800" b="0" i="1" smtClean="0">
                                <a:latin typeface="Cambria Math" panose="02040503050406030204" pitchFamily="18" charset="0"/>
                              </a:rPr>
                              <m:t>(1)</m:t>
                            </m:r>
                          </m:sup>
                        </m:sSubSup>
                      </m:oMath>
                    </m:oMathPara>
                  </a14:m>
                  <a:endParaRPr lang="en-US" sz="1800" dirty="0"/>
                </a:p>
              </p:txBody>
            </p:sp>
          </mc:Choice>
          <mc:Fallback xmlns="">
            <p:sp>
              <p:nvSpPr>
                <p:cNvPr id="90" name="TextBox 89">
                  <a:extLst>
                    <a:ext uri="{FF2B5EF4-FFF2-40B4-BE49-F238E27FC236}">
                      <a16:creationId xmlns:a16="http://schemas.microsoft.com/office/drawing/2014/main" id="{7A4B7800-92C5-4C39-5F9C-97085128B7D0}"/>
                    </a:ext>
                  </a:extLst>
                </p:cNvPr>
                <p:cNvSpPr txBox="1">
                  <a:spLocks noRot="1" noChangeAspect="1" noMove="1" noResize="1" noEditPoints="1" noAdjustHandles="1" noChangeArrowheads="1" noChangeShapeType="1" noTextEdit="1"/>
                </p:cNvSpPr>
                <p:nvPr/>
              </p:nvSpPr>
              <p:spPr>
                <a:xfrm>
                  <a:off x="4256929" y="3672118"/>
                  <a:ext cx="442365" cy="345929"/>
                </a:xfrm>
                <a:prstGeom prst="rect">
                  <a:avLst/>
                </a:prstGeom>
                <a:blipFill>
                  <a:blip r:embed="rId18"/>
                  <a:stretch>
                    <a:fillRect l="-57447" t="-7143" r="-34043" b="-1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D64F15E2-DA76-6860-4E92-68D5AC9D39BA}"/>
                    </a:ext>
                  </a:extLst>
                </p:cNvPr>
                <p:cNvSpPr txBox="1"/>
                <p:nvPr/>
              </p:nvSpPr>
              <p:spPr>
                <a:xfrm>
                  <a:off x="4016508" y="4491742"/>
                  <a:ext cx="442365" cy="358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𝜃</m:t>
                            </m:r>
                          </m:e>
                          <m:sub>
                            <m:r>
                              <a:rPr lang="en-US" sz="1800" b="0" i="1" smtClean="0">
                                <a:latin typeface="Cambria Math" panose="02040503050406030204" pitchFamily="18" charset="0"/>
                              </a:rPr>
                              <m:t>22</m:t>
                            </m:r>
                          </m:sub>
                          <m:sup>
                            <m:r>
                              <a:rPr lang="en-US" sz="1800" b="0" i="1" smtClean="0">
                                <a:latin typeface="Cambria Math" panose="02040503050406030204" pitchFamily="18" charset="0"/>
                              </a:rPr>
                              <m:t>(1)</m:t>
                            </m:r>
                          </m:sup>
                        </m:sSubSup>
                      </m:oMath>
                    </m:oMathPara>
                  </a14:m>
                  <a:endParaRPr lang="en-US" sz="1800" dirty="0"/>
                </a:p>
              </p:txBody>
            </p:sp>
          </mc:Choice>
          <mc:Fallback xmlns="">
            <p:sp>
              <p:nvSpPr>
                <p:cNvPr id="91" name="TextBox 90">
                  <a:extLst>
                    <a:ext uri="{FF2B5EF4-FFF2-40B4-BE49-F238E27FC236}">
                      <a16:creationId xmlns:a16="http://schemas.microsoft.com/office/drawing/2014/main" id="{D64F15E2-DA76-6860-4E92-68D5AC9D39BA}"/>
                    </a:ext>
                  </a:extLst>
                </p:cNvPr>
                <p:cNvSpPr txBox="1">
                  <a:spLocks noRot="1" noChangeAspect="1" noMove="1" noResize="1" noEditPoints="1" noAdjustHandles="1" noChangeArrowheads="1" noChangeShapeType="1" noTextEdit="1"/>
                </p:cNvSpPr>
                <p:nvPr/>
              </p:nvSpPr>
              <p:spPr>
                <a:xfrm>
                  <a:off x="4016508" y="4491742"/>
                  <a:ext cx="442365" cy="358431"/>
                </a:xfrm>
                <a:prstGeom prst="rect">
                  <a:avLst/>
                </a:prstGeom>
                <a:blipFill>
                  <a:blip r:embed="rId19"/>
                  <a:stretch>
                    <a:fillRect l="-57447" t="-6897" r="-34043" b="-1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FC2CBC3-73C7-D288-D930-CB7DC2A67670}"/>
                    </a:ext>
                  </a:extLst>
                </p:cNvPr>
                <p:cNvSpPr txBox="1"/>
                <p:nvPr/>
              </p:nvSpPr>
              <p:spPr>
                <a:xfrm>
                  <a:off x="7607047" y="1689420"/>
                  <a:ext cx="442365" cy="3459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𝜃</m:t>
                            </m:r>
                          </m:e>
                          <m:sub>
                            <m:r>
                              <a:rPr lang="en-US" sz="1800" b="0" i="1" smtClean="0">
                                <a:latin typeface="Cambria Math" panose="02040503050406030204" pitchFamily="18" charset="0"/>
                              </a:rPr>
                              <m:t>11</m:t>
                            </m:r>
                          </m:sub>
                          <m:sup>
                            <m:r>
                              <a:rPr lang="en-US" sz="1800" b="0" i="1" smtClean="0">
                                <a:latin typeface="Cambria Math" panose="02040503050406030204" pitchFamily="18" charset="0"/>
                              </a:rPr>
                              <m:t>(2)</m:t>
                            </m:r>
                          </m:sup>
                        </m:sSubSup>
                      </m:oMath>
                    </m:oMathPara>
                  </a14:m>
                  <a:endParaRPr lang="en-US" sz="1800" dirty="0"/>
                </a:p>
              </p:txBody>
            </p:sp>
          </mc:Choice>
          <mc:Fallback xmlns="">
            <p:sp>
              <p:nvSpPr>
                <p:cNvPr id="92" name="TextBox 91">
                  <a:extLst>
                    <a:ext uri="{FF2B5EF4-FFF2-40B4-BE49-F238E27FC236}">
                      <a16:creationId xmlns:a16="http://schemas.microsoft.com/office/drawing/2014/main" id="{4FC2CBC3-73C7-D288-D930-CB7DC2A67670}"/>
                    </a:ext>
                  </a:extLst>
                </p:cNvPr>
                <p:cNvSpPr txBox="1">
                  <a:spLocks noRot="1" noChangeAspect="1" noMove="1" noResize="1" noEditPoints="1" noAdjustHandles="1" noChangeArrowheads="1" noChangeShapeType="1" noTextEdit="1"/>
                </p:cNvSpPr>
                <p:nvPr/>
              </p:nvSpPr>
              <p:spPr>
                <a:xfrm>
                  <a:off x="7607047" y="1689420"/>
                  <a:ext cx="442365" cy="345929"/>
                </a:xfrm>
                <a:prstGeom prst="rect">
                  <a:avLst/>
                </a:prstGeom>
                <a:blipFill>
                  <a:blip r:embed="rId20"/>
                  <a:stretch>
                    <a:fillRect l="-57447" t="-7143" r="-34043" b="-1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34A9C04-A2C7-9A71-C149-B67A4F590C0B}"/>
                    </a:ext>
                  </a:extLst>
                </p:cNvPr>
                <p:cNvSpPr txBox="1"/>
                <p:nvPr/>
              </p:nvSpPr>
              <p:spPr>
                <a:xfrm>
                  <a:off x="7604103" y="4079436"/>
                  <a:ext cx="442365" cy="3459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𝜃</m:t>
                            </m:r>
                          </m:e>
                          <m:sub>
                            <m:r>
                              <a:rPr lang="en-US" sz="1800" b="0" i="1" smtClean="0">
                                <a:latin typeface="Cambria Math" panose="02040503050406030204" pitchFamily="18" charset="0"/>
                              </a:rPr>
                              <m:t>21</m:t>
                            </m:r>
                          </m:sub>
                          <m:sup>
                            <m:r>
                              <a:rPr lang="en-US" sz="1800" b="0" i="1" smtClean="0">
                                <a:latin typeface="Cambria Math" panose="02040503050406030204" pitchFamily="18" charset="0"/>
                              </a:rPr>
                              <m:t>(2)</m:t>
                            </m:r>
                          </m:sup>
                        </m:sSubSup>
                      </m:oMath>
                    </m:oMathPara>
                  </a14:m>
                  <a:endParaRPr lang="en-US" sz="1800" dirty="0"/>
                </a:p>
              </p:txBody>
            </p:sp>
          </mc:Choice>
          <mc:Fallback xmlns="">
            <p:sp>
              <p:nvSpPr>
                <p:cNvPr id="93" name="TextBox 92">
                  <a:extLst>
                    <a:ext uri="{FF2B5EF4-FFF2-40B4-BE49-F238E27FC236}">
                      <a16:creationId xmlns:a16="http://schemas.microsoft.com/office/drawing/2014/main" id="{734A9C04-A2C7-9A71-C149-B67A4F590C0B}"/>
                    </a:ext>
                  </a:extLst>
                </p:cNvPr>
                <p:cNvSpPr txBox="1">
                  <a:spLocks noRot="1" noChangeAspect="1" noMove="1" noResize="1" noEditPoints="1" noAdjustHandles="1" noChangeArrowheads="1" noChangeShapeType="1" noTextEdit="1"/>
                </p:cNvSpPr>
                <p:nvPr/>
              </p:nvSpPr>
              <p:spPr>
                <a:xfrm>
                  <a:off x="7604103" y="4079436"/>
                  <a:ext cx="442365" cy="345929"/>
                </a:xfrm>
                <a:prstGeom prst="rect">
                  <a:avLst/>
                </a:prstGeom>
                <a:blipFill>
                  <a:blip r:embed="rId21"/>
                  <a:stretch>
                    <a:fillRect l="-58696" t="-6897" r="-36957" b="-1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0DCCA60E-A86C-F70C-5213-6BDC51A86400}"/>
                    </a:ext>
                  </a:extLst>
                </p:cNvPr>
                <p:cNvSpPr txBox="1"/>
                <p:nvPr/>
              </p:nvSpPr>
              <p:spPr>
                <a:xfrm>
                  <a:off x="5916053" y="1447848"/>
                  <a:ext cx="890423" cy="554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𝑔</m:t>
                        </m:r>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𝑧</m:t>
                                </m:r>
                              </m:e>
                              <m:sub>
                                <m:r>
                                  <a:rPr lang="en-US" sz="1200" b="0" i="1" smtClean="0">
                                    <a:latin typeface="Cambria Math" panose="02040503050406030204" pitchFamily="18" charset="0"/>
                                  </a:rPr>
                                  <m:t>1</m:t>
                                </m:r>
                              </m:sub>
                              <m:sup>
                                <m:r>
                                  <a:rPr lang="en-US" sz="1200" b="0" i="1" smtClean="0">
                                    <a:latin typeface="Cambria Math" panose="02040503050406030204" pitchFamily="18" charset="0"/>
                                  </a:rPr>
                                  <m:t>(1)</m:t>
                                </m:r>
                              </m:sup>
                            </m:sSubSup>
                          </m:e>
                        </m:d>
                      </m:oMath>
                    </m:oMathPara>
                  </a14:m>
                  <a:endParaRPr lang="en-US" sz="1200" dirty="0"/>
                </a:p>
              </p:txBody>
            </p:sp>
          </mc:Choice>
          <mc:Fallback xmlns="">
            <p:sp>
              <p:nvSpPr>
                <p:cNvPr id="94" name="TextBox 93">
                  <a:extLst>
                    <a:ext uri="{FF2B5EF4-FFF2-40B4-BE49-F238E27FC236}">
                      <a16:creationId xmlns:a16="http://schemas.microsoft.com/office/drawing/2014/main" id="{0DCCA60E-A86C-F70C-5213-6BDC51A86400}"/>
                    </a:ext>
                  </a:extLst>
                </p:cNvPr>
                <p:cNvSpPr txBox="1">
                  <a:spLocks noRot="1" noChangeAspect="1" noMove="1" noResize="1" noEditPoints="1" noAdjustHandles="1" noChangeArrowheads="1" noChangeShapeType="1" noTextEdit="1"/>
                </p:cNvSpPr>
                <p:nvPr/>
              </p:nvSpPr>
              <p:spPr>
                <a:xfrm>
                  <a:off x="5916053" y="1447848"/>
                  <a:ext cx="890423" cy="554249"/>
                </a:xfrm>
                <a:prstGeom prst="rect">
                  <a:avLst/>
                </a:prstGeom>
                <a:blipFill>
                  <a:blip r:embed="rId22"/>
                  <a:stretch>
                    <a:fillRect l="-74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2B966FC-D35F-8A96-C921-4948BD7DF030}"/>
                    </a:ext>
                  </a:extLst>
                </p:cNvPr>
                <p:cNvSpPr txBox="1"/>
                <p:nvPr/>
              </p:nvSpPr>
              <p:spPr>
                <a:xfrm>
                  <a:off x="5927669" y="4218097"/>
                  <a:ext cx="890423" cy="554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𝑔</m:t>
                        </m:r>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𝑧</m:t>
                                </m:r>
                              </m:e>
                              <m:sub>
                                <m:r>
                                  <a:rPr lang="en-US" sz="1200" b="0" i="1" smtClean="0">
                                    <a:latin typeface="Cambria Math" panose="02040503050406030204" pitchFamily="18" charset="0"/>
                                  </a:rPr>
                                  <m:t>2</m:t>
                                </m:r>
                              </m:sub>
                              <m:sup>
                                <m:r>
                                  <a:rPr lang="en-US" sz="1200" b="0" i="1" smtClean="0">
                                    <a:latin typeface="Cambria Math" panose="02040503050406030204" pitchFamily="18" charset="0"/>
                                  </a:rPr>
                                  <m:t>(1)</m:t>
                                </m:r>
                              </m:sup>
                            </m:sSubSup>
                          </m:e>
                        </m:d>
                      </m:oMath>
                    </m:oMathPara>
                  </a14:m>
                  <a:endParaRPr lang="en-US" sz="1200" dirty="0"/>
                </a:p>
              </p:txBody>
            </p:sp>
          </mc:Choice>
          <mc:Fallback xmlns="">
            <p:sp>
              <p:nvSpPr>
                <p:cNvPr id="95" name="TextBox 94">
                  <a:extLst>
                    <a:ext uri="{FF2B5EF4-FFF2-40B4-BE49-F238E27FC236}">
                      <a16:creationId xmlns:a16="http://schemas.microsoft.com/office/drawing/2014/main" id="{C2B966FC-D35F-8A96-C921-4948BD7DF030}"/>
                    </a:ext>
                  </a:extLst>
                </p:cNvPr>
                <p:cNvSpPr txBox="1">
                  <a:spLocks noRot="1" noChangeAspect="1" noMove="1" noResize="1" noEditPoints="1" noAdjustHandles="1" noChangeArrowheads="1" noChangeShapeType="1" noTextEdit="1"/>
                </p:cNvSpPr>
                <p:nvPr/>
              </p:nvSpPr>
              <p:spPr>
                <a:xfrm>
                  <a:off x="5927669" y="4218097"/>
                  <a:ext cx="890423" cy="554249"/>
                </a:xfrm>
                <a:prstGeom prst="rect">
                  <a:avLst/>
                </a:prstGeom>
                <a:blipFill>
                  <a:blip r:embed="rId23"/>
                  <a:stretch>
                    <a:fillRect l="-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4AE806D2-12C2-96E8-96D3-29B7280336DE}"/>
                    </a:ext>
                  </a:extLst>
                </p:cNvPr>
                <p:cNvSpPr txBox="1"/>
                <p:nvPr/>
              </p:nvSpPr>
              <p:spPr>
                <a:xfrm>
                  <a:off x="8501498" y="2880515"/>
                  <a:ext cx="890423" cy="554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𝑔</m:t>
                        </m:r>
                        <m:d>
                          <m:dPr>
                            <m:ctrlPr>
                              <a:rPr lang="en-US" sz="1200" b="0" i="1" smtClean="0">
                                <a:latin typeface="Cambria Math" panose="02040503050406030204" pitchFamily="18" charset="0"/>
                              </a:rPr>
                            </m:ctrlPr>
                          </m:dPr>
                          <m:e>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𝑧</m:t>
                                </m:r>
                              </m:e>
                              <m:sub>
                                <m:r>
                                  <a:rPr lang="en-US" sz="1200" b="0" i="1" smtClean="0">
                                    <a:latin typeface="Cambria Math" panose="02040503050406030204" pitchFamily="18" charset="0"/>
                                  </a:rPr>
                                  <m:t>1</m:t>
                                </m:r>
                              </m:sub>
                              <m:sup>
                                <m:r>
                                  <a:rPr lang="en-US" sz="1200" b="0" i="1" smtClean="0">
                                    <a:latin typeface="Cambria Math" panose="02040503050406030204" pitchFamily="18" charset="0"/>
                                  </a:rPr>
                                  <m:t>(2)</m:t>
                                </m:r>
                              </m:sup>
                            </m:sSubSup>
                          </m:e>
                        </m:d>
                      </m:oMath>
                    </m:oMathPara>
                  </a14:m>
                  <a:endParaRPr lang="en-US" sz="1200" dirty="0"/>
                </a:p>
              </p:txBody>
            </p:sp>
          </mc:Choice>
          <mc:Fallback xmlns="">
            <p:sp>
              <p:nvSpPr>
                <p:cNvPr id="96" name="TextBox 95">
                  <a:extLst>
                    <a:ext uri="{FF2B5EF4-FFF2-40B4-BE49-F238E27FC236}">
                      <a16:creationId xmlns:a16="http://schemas.microsoft.com/office/drawing/2014/main" id="{4AE806D2-12C2-96E8-96D3-29B7280336DE}"/>
                    </a:ext>
                  </a:extLst>
                </p:cNvPr>
                <p:cNvSpPr txBox="1">
                  <a:spLocks noRot="1" noChangeAspect="1" noMove="1" noResize="1" noEditPoints="1" noAdjustHandles="1" noChangeArrowheads="1" noChangeShapeType="1" noTextEdit="1"/>
                </p:cNvSpPr>
                <p:nvPr/>
              </p:nvSpPr>
              <p:spPr>
                <a:xfrm>
                  <a:off x="8501498" y="2880515"/>
                  <a:ext cx="890423" cy="554249"/>
                </a:xfrm>
                <a:prstGeom prst="rect">
                  <a:avLst/>
                </a:prstGeom>
                <a:blipFill>
                  <a:blip r:embed="rId24"/>
                  <a:stretch>
                    <a:fillRect l="-7447"/>
                  </a:stretch>
                </a:blipFill>
              </p:spPr>
              <p:txBody>
                <a:bodyPr/>
                <a:lstStyle/>
                <a:p>
                  <a:r>
                    <a:rPr lang="en-US">
                      <a:noFill/>
                    </a:rPr>
                    <a:t> </a:t>
                  </a:r>
                </a:p>
              </p:txBody>
            </p:sp>
          </mc:Fallback>
        </mc:AlternateContent>
        <p:cxnSp>
          <p:nvCxnSpPr>
            <p:cNvPr id="97" name="Straight Connector 96">
              <a:extLst>
                <a:ext uri="{FF2B5EF4-FFF2-40B4-BE49-F238E27FC236}">
                  <a16:creationId xmlns:a16="http://schemas.microsoft.com/office/drawing/2014/main" id="{A80926F5-2049-1B04-33E9-A94951C31937}"/>
                </a:ext>
              </a:extLst>
            </p:cNvPr>
            <p:cNvCxnSpPr>
              <a:stCxn id="84" idx="6"/>
            </p:cNvCxnSpPr>
            <p:nvPr/>
          </p:nvCxnSpPr>
          <p:spPr>
            <a:xfrm>
              <a:off x="9512967" y="3103321"/>
              <a:ext cx="578989" cy="0"/>
            </a:xfrm>
            <a:prstGeom prst="line">
              <a:avLst/>
            </a:prstGeom>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55B904AB-6977-F9F0-ACEF-DFC82DA24C6A}"/>
                    </a:ext>
                  </a:extLst>
                </p:cNvPr>
                <p:cNvSpPr txBox="1"/>
                <p:nvPr/>
              </p:nvSpPr>
              <p:spPr>
                <a:xfrm>
                  <a:off x="10134460" y="2900254"/>
                  <a:ext cx="446404"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𝑎</m:t>
                            </m:r>
                          </m:e>
                          <m:sup>
                            <m:r>
                              <a:rPr lang="en-US" sz="1800" b="0" i="1" smtClean="0">
                                <a:latin typeface="Cambria Math" panose="02040503050406030204" pitchFamily="18" charset="0"/>
                              </a:rPr>
                              <m:t>(2)</m:t>
                            </m:r>
                          </m:sup>
                        </m:sSup>
                      </m:oMath>
                    </m:oMathPara>
                  </a14:m>
                  <a:endParaRPr lang="en-US" sz="1800" dirty="0"/>
                </a:p>
              </p:txBody>
            </p:sp>
          </mc:Choice>
          <mc:Fallback xmlns="">
            <p:sp>
              <p:nvSpPr>
                <p:cNvPr id="98" name="TextBox 97">
                  <a:extLst>
                    <a:ext uri="{FF2B5EF4-FFF2-40B4-BE49-F238E27FC236}">
                      <a16:creationId xmlns:a16="http://schemas.microsoft.com/office/drawing/2014/main" id="{55B904AB-6977-F9F0-ACEF-DFC82DA24C6A}"/>
                    </a:ext>
                  </a:extLst>
                </p:cNvPr>
                <p:cNvSpPr txBox="1">
                  <a:spLocks noRot="1" noChangeAspect="1" noMove="1" noResize="1" noEditPoints="1" noAdjustHandles="1" noChangeArrowheads="1" noChangeShapeType="1" noTextEdit="1"/>
                </p:cNvSpPr>
                <p:nvPr/>
              </p:nvSpPr>
              <p:spPr>
                <a:xfrm>
                  <a:off x="10134460" y="2900254"/>
                  <a:ext cx="446404" cy="288477"/>
                </a:xfrm>
                <a:prstGeom prst="rect">
                  <a:avLst/>
                </a:prstGeom>
                <a:blipFill>
                  <a:blip r:embed="rId25"/>
                  <a:stretch>
                    <a:fillRect l="-48936" t="-13043" r="-31915" b="-108696"/>
                  </a:stretch>
                </a:blipFill>
              </p:spPr>
              <p:txBody>
                <a:bodyPr/>
                <a:lstStyle/>
                <a:p>
                  <a:r>
                    <a:rPr lang="en-US">
                      <a:noFill/>
                    </a:rPr>
                    <a:t> </a:t>
                  </a:r>
                </a:p>
              </p:txBody>
            </p:sp>
          </mc:Fallback>
        </mc:AlternateContent>
      </p:grpSp>
      <p:grpSp>
        <p:nvGrpSpPr>
          <p:cNvPr id="163" name="Group 162">
            <a:extLst>
              <a:ext uri="{FF2B5EF4-FFF2-40B4-BE49-F238E27FC236}">
                <a16:creationId xmlns:a16="http://schemas.microsoft.com/office/drawing/2014/main" id="{9FAA26FC-24E1-0C6D-6144-129D75224D9B}"/>
              </a:ext>
            </a:extLst>
          </p:cNvPr>
          <p:cNvGrpSpPr/>
          <p:nvPr/>
        </p:nvGrpSpPr>
        <p:grpSpPr>
          <a:xfrm>
            <a:off x="736156" y="12931285"/>
            <a:ext cx="7356109" cy="3582010"/>
            <a:chOff x="2447227" y="980471"/>
            <a:chExt cx="6992896" cy="3772612"/>
          </a:xfrm>
        </p:grpSpPr>
        <p:sp>
          <p:nvSpPr>
            <p:cNvPr id="164" name="Flowchart: Connector 163">
              <a:extLst>
                <a:ext uri="{FF2B5EF4-FFF2-40B4-BE49-F238E27FC236}">
                  <a16:creationId xmlns:a16="http://schemas.microsoft.com/office/drawing/2014/main" id="{67D321CC-32B9-65B6-F350-5335EF392FF3}"/>
                </a:ext>
              </a:extLst>
            </p:cNvPr>
            <p:cNvSpPr/>
            <p:nvPr/>
          </p:nvSpPr>
          <p:spPr>
            <a:xfrm>
              <a:off x="7039806" y="2083515"/>
              <a:ext cx="1132514" cy="11409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p>
          </p:txBody>
        </p:sp>
        <p:cxnSp>
          <p:nvCxnSpPr>
            <p:cNvPr id="165" name="Straight Connector 164">
              <a:extLst>
                <a:ext uri="{FF2B5EF4-FFF2-40B4-BE49-F238E27FC236}">
                  <a16:creationId xmlns:a16="http://schemas.microsoft.com/office/drawing/2014/main" id="{09E15C95-3CDB-6EA0-2A7D-B319C796FC72}"/>
                </a:ext>
              </a:extLst>
            </p:cNvPr>
            <p:cNvCxnSpPr>
              <a:cxnSpLocks/>
              <a:endCxn id="164" idx="2"/>
            </p:cNvCxnSpPr>
            <p:nvPr/>
          </p:nvCxnSpPr>
          <p:spPr>
            <a:xfrm>
              <a:off x="2919414" y="1197079"/>
              <a:ext cx="4120392" cy="1456888"/>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563EC479-4D47-A53C-63CE-E6AEA1F95208}"/>
                </a:ext>
              </a:extLst>
            </p:cNvPr>
            <p:cNvCxnSpPr>
              <a:cxnSpLocks/>
              <a:endCxn id="164" idx="2"/>
            </p:cNvCxnSpPr>
            <p:nvPr/>
          </p:nvCxnSpPr>
          <p:spPr>
            <a:xfrm flipV="1">
              <a:off x="2919414" y="2653967"/>
              <a:ext cx="4120392" cy="1816216"/>
            </a:xfrm>
            <a:prstGeom prst="line">
              <a:avLst/>
            </a:prstGeo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392E5637-C30B-8AD4-3C81-9A5702D20E41}"/>
                    </a:ext>
                  </a:extLst>
                </p:cNvPr>
                <p:cNvSpPr txBox="1"/>
                <p:nvPr/>
              </p:nvSpPr>
              <p:spPr>
                <a:xfrm>
                  <a:off x="2453546" y="980471"/>
                  <a:ext cx="394373" cy="4214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1</m:t>
                            </m:r>
                          </m:sub>
                        </m:sSub>
                      </m:oMath>
                    </m:oMathPara>
                  </a14:m>
                  <a:endParaRPr lang="en-US" sz="2600" dirty="0"/>
                </a:p>
              </p:txBody>
            </p:sp>
          </mc:Choice>
          <mc:Fallback xmlns="">
            <p:sp>
              <p:nvSpPr>
                <p:cNvPr id="167" name="TextBox 166">
                  <a:extLst>
                    <a:ext uri="{FF2B5EF4-FFF2-40B4-BE49-F238E27FC236}">
                      <a16:creationId xmlns:a16="http://schemas.microsoft.com/office/drawing/2014/main" id="{392E5637-C30B-8AD4-3C81-9A5702D20E41}"/>
                    </a:ext>
                  </a:extLst>
                </p:cNvPr>
                <p:cNvSpPr txBox="1">
                  <a:spLocks noRot="1" noChangeAspect="1" noMove="1" noResize="1" noEditPoints="1" noAdjustHandles="1" noChangeArrowheads="1" noChangeShapeType="1" noTextEdit="1"/>
                </p:cNvSpPr>
                <p:nvPr/>
              </p:nvSpPr>
              <p:spPr>
                <a:xfrm>
                  <a:off x="2453546" y="980471"/>
                  <a:ext cx="394373" cy="421400"/>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69394B45-6A8F-5B66-E22C-44F2ECCE9173}"/>
                    </a:ext>
                  </a:extLst>
                </p:cNvPr>
                <p:cNvSpPr txBox="1"/>
                <p:nvPr/>
              </p:nvSpPr>
              <p:spPr>
                <a:xfrm>
                  <a:off x="2447227" y="4331683"/>
                  <a:ext cx="401688" cy="4214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2</m:t>
                            </m:r>
                          </m:sub>
                        </m:sSub>
                      </m:oMath>
                    </m:oMathPara>
                  </a14:m>
                  <a:endParaRPr lang="en-US" sz="2600" dirty="0"/>
                </a:p>
              </p:txBody>
            </p:sp>
          </mc:Choice>
          <mc:Fallback xmlns="">
            <p:sp>
              <p:nvSpPr>
                <p:cNvPr id="168" name="TextBox 167">
                  <a:extLst>
                    <a:ext uri="{FF2B5EF4-FFF2-40B4-BE49-F238E27FC236}">
                      <a16:creationId xmlns:a16="http://schemas.microsoft.com/office/drawing/2014/main" id="{69394B45-6A8F-5B66-E22C-44F2ECCE9173}"/>
                    </a:ext>
                  </a:extLst>
                </p:cNvPr>
                <p:cNvSpPr txBox="1">
                  <a:spLocks noRot="1" noChangeAspect="1" noMove="1" noResize="1" noEditPoints="1" noAdjustHandles="1" noChangeArrowheads="1" noChangeShapeType="1" noTextEdit="1"/>
                </p:cNvSpPr>
                <p:nvPr/>
              </p:nvSpPr>
              <p:spPr>
                <a:xfrm>
                  <a:off x="2447227" y="4331683"/>
                  <a:ext cx="401688" cy="421400"/>
                </a:xfrm>
                <a:prstGeom prst="rect">
                  <a:avLst/>
                </a:prstGeom>
                <a:blipFill>
                  <a:blip r:embed="rId32"/>
                  <a:stretch>
                    <a:fillRect/>
                  </a:stretch>
                </a:blipFill>
              </p:spPr>
              <p:txBody>
                <a:bodyPr/>
                <a:lstStyle/>
                <a:p>
                  <a:r>
                    <a:rPr lang="en-US">
                      <a:noFill/>
                    </a:rPr>
                    <a:t> </a:t>
                  </a:r>
                </a:p>
              </p:txBody>
            </p:sp>
          </mc:Fallback>
        </mc:AlternateContent>
        <p:cxnSp>
          <p:nvCxnSpPr>
            <p:cNvPr id="169" name="Straight Connector 168">
              <a:extLst>
                <a:ext uri="{FF2B5EF4-FFF2-40B4-BE49-F238E27FC236}">
                  <a16:creationId xmlns:a16="http://schemas.microsoft.com/office/drawing/2014/main" id="{7617CFE9-4C01-8E86-13E0-FE034B673FDF}"/>
                </a:ext>
              </a:extLst>
            </p:cNvPr>
            <p:cNvCxnSpPr>
              <a:stCxn id="164" idx="6"/>
            </p:cNvCxnSpPr>
            <p:nvPr/>
          </p:nvCxnSpPr>
          <p:spPr>
            <a:xfrm>
              <a:off x="8172320" y="2653967"/>
              <a:ext cx="770388" cy="0"/>
            </a:xfrm>
            <a:prstGeom prst="line">
              <a:avLst/>
            </a:prstGeo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B4FAE363-4E6D-B388-0D5C-39120BCAF0DA}"/>
                    </a:ext>
                  </a:extLst>
                </p:cNvPr>
                <p:cNvSpPr txBox="1"/>
                <p:nvPr/>
              </p:nvSpPr>
              <p:spPr>
                <a:xfrm>
                  <a:off x="9169547" y="2489699"/>
                  <a:ext cx="270576" cy="4214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𝑦</m:t>
                        </m:r>
                      </m:oMath>
                    </m:oMathPara>
                  </a14:m>
                  <a:endParaRPr lang="en-US" sz="2600" dirty="0"/>
                </a:p>
              </p:txBody>
            </p:sp>
          </mc:Choice>
          <mc:Fallback xmlns="">
            <p:sp>
              <p:nvSpPr>
                <p:cNvPr id="170" name="TextBox 169">
                  <a:extLst>
                    <a:ext uri="{FF2B5EF4-FFF2-40B4-BE49-F238E27FC236}">
                      <a16:creationId xmlns:a16="http://schemas.microsoft.com/office/drawing/2014/main" id="{B4FAE363-4E6D-B388-0D5C-39120BCAF0DA}"/>
                    </a:ext>
                  </a:extLst>
                </p:cNvPr>
                <p:cNvSpPr txBox="1">
                  <a:spLocks noRot="1" noChangeAspect="1" noMove="1" noResize="1" noEditPoints="1" noAdjustHandles="1" noChangeArrowheads="1" noChangeShapeType="1" noTextEdit="1"/>
                </p:cNvSpPr>
                <p:nvPr/>
              </p:nvSpPr>
              <p:spPr>
                <a:xfrm>
                  <a:off x="9169547" y="2489699"/>
                  <a:ext cx="270576" cy="421400"/>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2E082B10-F6A6-F473-039E-DE4E622F50FB}"/>
                    </a:ext>
                  </a:extLst>
                </p:cNvPr>
                <p:cNvSpPr txBox="1"/>
                <p:nvPr/>
              </p:nvSpPr>
              <p:spPr>
                <a:xfrm>
                  <a:off x="4594315" y="1257470"/>
                  <a:ext cx="395470" cy="4214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𝜃</m:t>
                            </m:r>
                          </m:e>
                          <m:sub>
                            <m:r>
                              <a:rPr lang="en-US" sz="2600" b="0" i="1" smtClean="0">
                                <a:latin typeface="Cambria Math" panose="02040503050406030204" pitchFamily="18" charset="0"/>
                              </a:rPr>
                              <m:t>1</m:t>
                            </m:r>
                          </m:sub>
                        </m:sSub>
                      </m:oMath>
                    </m:oMathPara>
                  </a14:m>
                  <a:endParaRPr lang="en-US" sz="2600" dirty="0"/>
                </a:p>
              </p:txBody>
            </p:sp>
          </mc:Choice>
          <mc:Fallback xmlns="">
            <p:sp>
              <p:nvSpPr>
                <p:cNvPr id="171" name="TextBox 170">
                  <a:extLst>
                    <a:ext uri="{FF2B5EF4-FFF2-40B4-BE49-F238E27FC236}">
                      <a16:creationId xmlns:a16="http://schemas.microsoft.com/office/drawing/2014/main" id="{2E082B10-F6A6-F473-039E-DE4E622F50FB}"/>
                    </a:ext>
                  </a:extLst>
                </p:cNvPr>
                <p:cNvSpPr txBox="1">
                  <a:spLocks noRot="1" noChangeAspect="1" noMove="1" noResize="1" noEditPoints="1" noAdjustHandles="1" noChangeArrowheads="1" noChangeShapeType="1" noTextEdit="1"/>
                </p:cNvSpPr>
                <p:nvPr/>
              </p:nvSpPr>
              <p:spPr>
                <a:xfrm>
                  <a:off x="4594315" y="1257470"/>
                  <a:ext cx="395470" cy="421400"/>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A8396F6D-EEBE-45B8-EC75-21EFA84B3D92}"/>
                    </a:ext>
                  </a:extLst>
                </p:cNvPr>
                <p:cNvSpPr txBox="1"/>
                <p:nvPr/>
              </p:nvSpPr>
              <p:spPr>
                <a:xfrm>
                  <a:off x="4587997" y="4054684"/>
                  <a:ext cx="402785" cy="4214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𝜃</m:t>
                            </m:r>
                          </m:e>
                          <m:sub>
                            <m:r>
                              <a:rPr lang="en-US" sz="2600" b="0" i="1" smtClean="0">
                                <a:latin typeface="Cambria Math" panose="02040503050406030204" pitchFamily="18" charset="0"/>
                              </a:rPr>
                              <m:t>2</m:t>
                            </m:r>
                          </m:sub>
                        </m:sSub>
                      </m:oMath>
                    </m:oMathPara>
                  </a14:m>
                  <a:endParaRPr lang="en-US" sz="2600" dirty="0"/>
                </a:p>
              </p:txBody>
            </p:sp>
          </mc:Choice>
          <mc:Fallback xmlns="">
            <p:sp>
              <p:nvSpPr>
                <p:cNvPr id="172" name="TextBox 171">
                  <a:extLst>
                    <a:ext uri="{FF2B5EF4-FFF2-40B4-BE49-F238E27FC236}">
                      <a16:creationId xmlns:a16="http://schemas.microsoft.com/office/drawing/2014/main" id="{A8396F6D-EEBE-45B8-EC75-21EFA84B3D92}"/>
                    </a:ext>
                  </a:extLst>
                </p:cNvPr>
                <p:cNvSpPr txBox="1">
                  <a:spLocks noRot="1" noChangeAspect="1" noMove="1" noResize="1" noEditPoints="1" noAdjustHandles="1" noChangeArrowheads="1" noChangeShapeType="1" noTextEdit="1"/>
                </p:cNvSpPr>
                <p:nvPr/>
              </p:nvSpPr>
              <p:spPr>
                <a:xfrm>
                  <a:off x="4587997" y="4054684"/>
                  <a:ext cx="402785" cy="421400"/>
                </a:xfrm>
                <a:prstGeom prst="rect">
                  <a:avLst/>
                </a:prstGeom>
                <a:blipFill>
                  <a:blip r:embed="rId35"/>
                  <a:stretch>
                    <a:fillRect/>
                  </a:stretch>
                </a:blipFill>
              </p:spPr>
              <p:txBody>
                <a:bodyPr/>
                <a:lstStyle/>
                <a:p>
                  <a:r>
                    <a:rPr lang="en-US">
                      <a:noFill/>
                    </a:rPr>
                    <a:t> </a:t>
                  </a:r>
                </a:p>
              </p:txBody>
            </p:sp>
          </mc:Fallback>
        </mc:AlternateContent>
      </p:grpSp>
      <p:grpSp>
        <p:nvGrpSpPr>
          <p:cNvPr id="153" name="Group 152">
            <a:extLst>
              <a:ext uri="{FF2B5EF4-FFF2-40B4-BE49-F238E27FC236}">
                <a16:creationId xmlns:a16="http://schemas.microsoft.com/office/drawing/2014/main" id="{89F35BB2-4D78-48B3-C79D-7C450FCB95D1}"/>
              </a:ext>
            </a:extLst>
          </p:cNvPr>
          <p:cNvGrpSpPr/>
          <p:nvPr/>
        </p:nvGrpSpPr>
        <p:grpSpPr>
          <a:xfrm>
            <a:off x="24905238" y="4961870"/>
            <a:ext cx="7498812" cy="3454232"/>
            <a:chOff x="233907" y="210138"/>
            <a:chExt cx="11477078" cy="6478099"/>
          </a:xfrm>
        </p:grpSpPr>
        <p:sp>
          <p:nvSpPr>
            <p:cNvPr id="154" name="Flowchart: Connector 153">
              <a:extLst>
                <a:ext uri="{FF2B5EF4-FFF2-40B4-BE49-F238E27FC236}">
                  <a16:creationId xmlns:a16="http://schemas.microsoft.com/office/drawing/2014/main" id="{2AE6FFEB-F675-A174-96F8-58B6553C9BC6}"/>
                </a:ext>
              </a:extLst>
            </p:cNvPr>
            <p:cNvSpPr/>
            <p:nvPr/>
          </p:nvSpPr>
          <p:spPr>
            <a:xfrm>
              <a:off x="2680272" y="645323"/>
              <a:ext cx="782507" cy="757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5" name="Flowchart: Connector 154">
              <a:extLst>
                <a:ext uri="{FF2B5EF4-FFF2-40B4-BE49-F238E27FC236}">
                  <a16:creationId xmlns:a16="http://schemas.microsoft.com/office/drawing/2014/main" id="{9FAF3390-6FFB-36A4-FEA1-0D31762551DF}"/>
                </a:ext>
              </a:extLst>
            </p:cNvPr>
            <p:cNvSpPr/>
            <p:nvPr/>
          </p:nvSpPr>
          <p:spPr>
            <a:xfrm>
              <a:off x="2680272" y="2273354"/>
              <a:ext cx="782507" cy="757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6" name="Flowchart: Connector 155">
              <a:extLst>
                <a:ext uri="{FF2B5EF4-FFF2-40B4-BE49-F238E27FC236}">
                  <a16:creationId xmlns:a16="http://schemas.microsoft.com/office/drawing/2014/main" id="{13110ED0-17C6-3385-6725-EF75308720FB}"/>
                </a:ext>
              </a:extLst>
            </p:cNvPr>
            <p:cNvSpPr/>
            <p:nvPr/>
          </p:nvSpPr>
          <p:spPr>
            <a:xfrm>
              <a:off x="5851108" y="210138"/>
              <a:ext cx="782507" cy="757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157" name="Straight Connector 156">
              <a:extLst>
                <a:ext uri="{FF2B5EF4-FFF2-40B4-BE49-F238E27FC236}">
                  <a16:creationId xmlns:a16="http://schemas.microsoft.com/office/drawing/2014/main" id="{D6316655-0FD0-B6FA-F8A3-4D8E1F603489}"/>
                </a:ext>
              </a:extLst>
            </p:cNvPr>
            <p:cNvCxnSpPr>
              <a:cxnSpLocks/>
              <a:stCxn id="154" idx="6"/>
              <a:endCxn id="156" idx="2"/>
            </p:cNvCxnSpPr>
            <p:nvPr/>
          </p:nvCxnSpPr>
          <p:spPr>
            <a:xfrm flipV="1">
              <a:off x="3462779" y="589009"/>
              <a:ext cx="2388329" cy="435185"/>
            </a:xfrm>
            <a:prstGeom prst="line">
              <a:avLst/>
            </a:prstGeom>
          </p:spPr>
          <p:style>
            <a:lnRef idx="3">
              <a:schemeClr val="accent1"/>
            </a:lnRef>
            <a:fillRef idx="0">
              <a:schemeClr val="accent1"/>
            </a:fillRef>
            <a:effectRef idx="2">
              <a:schemeClr val="accent1"/>
            </a:effectRef>
            <a:fontRef idx="minor">
              <a:schemeClr val="tx1"/>
            </a:fontRef>
          </p:style>
        </p:cxnSp>
        <p:cxnSp>
          <p:nvCxnSpPr>
            <p:cNvPr id="158" name="Straight Connector 157">
              <a:extLst>
                <a:ext uri="{FF2B5EF4-FFF2-40B4-BE49-F238E27FC236}">
                  <a16:creationId xmlns:a16="http://schemas.microsoft.com/office/drawing/2014/main" id="{C10E43ED-ECEB-9D11-E3A3-FA5CE9754A93}"/>
                </a:ext>
              </a:extLst>
            </p:cNvPr>
            <p:cNvCxnSpPr>
              <a:cxnSpLocks/>
              <a:stCxn id="155" idx="6"/>
              <a:endCxn id="156" idx="2"/>
            </p:cNvCxnSpPr>
            <p:nvPr/>
          </p:nvCxnSpPr>
          <p:spPr>
            <a:xfrm flipV="1">
              <a:off x="3462779" y="589009"/>
              <a:ext cx="2388329" cy="2063216"/>
            </a:xfrm>
            <a:prstGeom prst="line">
              <a:avLst/>
            </a:prstGeom>
          </p:spPr>
          <p:style>
            <a:lnRef idx="3">
              <a:schemeClr val="accent1"/>
            </a:lnRef>
            <a:fillRef idx="0">
              <a:schemeClr val="accent1"/>
            </a:fillRef>
            <a:effectRef idx="2">
              <a:schemeClr val="accent1"/>
            </a:effectRef>
            <a:fontRef idx="minor">
              <a:schemeClr val="tx1"/>
            </a:fontRef>
          </p:style>
        </p:cxnSp>
        <p:cxnSp>
          <p:nvCxnSpPr>
            <p:cNvPr id="159" name="Straight Connector 158">
              <a:extLst>
                <a:ext uri="{FF2B5EF4-FFF2-40B4-BE49-F238E27FC236}">
                  <a16:creationId xmlns:a16="http://schemas.microsoft.com/office/drawing/2014/main" id="{6710A157-2D9B-63D8-B434-1D7496AD32C4}"/>
                </a:ext>
              </a:extLst>
            </p:cNvPr>
            <p:cNvCxnSpPr>
              <a:cxnSpLocks/>
            </p:cNvCxnSpPr>
            <p:nvPr/>
          </p:nvCxnSpPr>
          <p:spPr>
            <a:xfrm flipH="1">
              <a:off x="1491111" y="2652224"/>
              <a:ext cx="1182849" cy="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379522D5-4F6C-C133-9308-9C77631EA123}"/>
                    </a:ext>
                  </a:extLst>
                </p:cNvPr>
                <p:cNvSpPr txBox="1"/>
                <p:nvPr/>
              </p:nvSpPr>
              <p:spPr>
                <a:xfrm>
                  <a:off x="1122569" y="839148"/>
                  <a:ext cx="27610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sz="1400" dirty="0"/>
                </a:p>
              </p:txBody>
            </p:sp>
          </mc:Choice>
          <mc:Fallback xmlns="">
            <p:sp>
              <p:nvSpPr>
                <p:cNvPr id="160" name="TextBox 159">
                  <a:extLst>
                    <a:ext uri="{FF2B5EF4-FFF2-40B4-BE49-F238E27FC236}">
                      <a16:creationId xmlns:a16="http://schemas.microsoft.com/office/drawing/2014/main" id="{379522D5-4F6C-C133-9308-9C77631EA123}"/>
                    </a:ext>
                  </a:extLst>
                </p:cNvPr>
                <p:cNvSpPr txBox="1">
                  <a:spLocks noRot="1" noChangeAspect="1" noMove="1" noResize="1" noEditPoints="1" noAdjustHandles="1" noChangeArrowheads="1" noChangeShapeType="1" noTextEdit="1"/>
                </p:cNvSpPr>
                <p:nvPr/>
              </p:nvSpPr>
              <p:spPr>
                <a:xfrm>
                  <a:off x="1122569" y="839148"/>
                  <a:ext cx="276101" cy="215444"/>
                </a:xfrm>
                <a:prstGeom prst="rect">
                  <a:avLst/>
                </a:prstGeom>
                <a:blipFill>
                  <a:blip r:embed="rId36"/>
                  <a:stretch>
                    <a:fillRect l="-37931" r="-3448" b="-1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44DEBE3F-8698-32C7-B880-BB106132EC03}"/>
                    </a:ext>
                  </a:extLst>
                </p:cNvPr>
                <p:cNvSpPr txBox="1"/>
                <p:nvPr/>
              </p:nvSpPr>
              <p:spPr>
                <a:xfrm>
                  <a:off x="1045698" y="2513724"/>
                  <a:ext cx="28142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p>
              </p:txBody>
            </p:sp>
          </mc:Choice>
          <mc:Fallback xmlns="">
            <p:sp>
              <p:nvSpPr>
                <p:cNvPr id="161" name="TextBox 160">
                  <a:extLst>
                    <a:ext uri="{FF2B5EF4-FFF2-40B4-BE49-F238E27FC236}">
                      <a16:creationId xmlns:a16="http://schemas.microsoft.com/office/drawing/2014/main" id="{44DEBE3F-8698-32C7-B880-BB106132EC03}"/>
                    </a:ext>
                  </a:extLst>
                </p:cNvPr>
                <p:cNvSpPr txBox="1">
                  <a:spLocks noRot="1" noChangeAspect="1" noMove="1" noResize="1" noEditPoints="1" noAdjustHandles="1" noChangeArrowheads="1" noChangeShapeType="1" noTextEdit="1"/>
                </p:cNvSpPr>
                <p:nvPr/>
              </p:nvSpPr>
              <p:spPr>
                <a:xfrm>
                  <a:off x="1045698" y="2513724"/>
                  <a:ext cx="281423" cy="215444"/>
                </a:xfrm>
                <a:prstGeom prst="rect">
                  <a:avLst/>
                </a:prstGeom>
                <a:blipFill>
                  <a:blip r:embed="rId37"/>
                  <a:stretch>
                    <a:fillRect l="-36667" r="-3333" b="-115789"/>
                  </a:stretch>
                </a:blipFill>
              </p:spPr>
              <p:txBody>
                <a:bodyPr/>
                <a:lstStyle/>
                <a:p>
                  <a:r>
                    <a:rPr lang="en-US">
                      <a:noFill/>
                    </a:rPr>
                    <a:t> </a:t>
                  </a:r>
                </a:p>
              </p:txBody>
            </p:sp>
          </mc:Fallback>
        </mc:AlternateContent>
        <p:sp>
          <p:nvSpPr>
            <p:cNvPr id="162" name="TextBox 161">
              <a:extLst>
                <a:ext uri="{FF2B5EF4-FFF2-40B4-BE49-F238E27FC236}">
                  <a16:creationId xmlns:a16="http://schemas.microsoft.com/office/drawing/2014/main" id="{F4BDAF0B-19FE-29FB-6DA4-D9B6757DFC3E}"/>
                </a:ext>
              </a:extLst>
            </p:cNvPr>
            <p:cNvSpPr txBox="1"/>
            <p:nvPr/>
          </p:nvSpPr>
          <p:spPr>
            <a:xfrm>
              <a:off x="233907" y="3319460"/>
              <a:ext cx="1093212" cy="404046"/>
            </a:xfrm>
            <a:prstGeom prst="rect">
              <a:avLst/>
            </a:prstGeom>
            <a:noFill/>
          </p:spPr>
          <p:txBody>
            <a:bodyPr wrap="square" lIns="0" tIns="0" rIns="0" bIns="0" rtlCol="0">
              <a:spAutoFit/>
            </a:bodyPr>
            <a:lstStyle/>
            <a:p>
              <a:r>
                <a:rPr lang="en-US" sz="1400" dirty="0"/>
                <a:t>Input</a:t>
              </a:r>
            </a:p>
          </p:txBody>
        </p:sp>
        <p:sp>
          <p:nvSpPr>
            <p:cNvPr id="173" name="TextBox 172">
              <a:extLst>
                <a:ext uri="{FF2B5EF4-FFF2-40B4-BE49-F238E27FC236}">
                  <a16:creationId xmlns:a16="http://schemas.microsoft.com/office/drawing/2014/main" id="{EBC245F5-D85E-B22E-9CC3-3B5E2CB04016}"/>
                </a:ext>
              </a:extLst>
            </p:cNvPr>
            <p:cNvSpPr txBox="1"/>
            <p:nvPr/>
          </p:nvSpPr>
          <p:spPr>
            <a:xfrm>
              <a:off x="10824497" y="3331973"/>
              <a:ext cx="886488" cy="404046"/>
            </a:xfrm>
            <a:prstGeom prst="rect">
              <a:avLst/>
            </a:prstGeom>
            <a:noFill/>
          </p:spPr>
          <p:txBody>
            <a:bodyPr wrap="square" lIns="0" tIns="0" rIns="0" bIns="0" rtlCol="0">
              <a:spAutoFit/>
            </a:bodyPr>
            <a:lstStyle/>
            <a:p>
              <a:r>
                <a:rPr lang="en-US" sz="1400" dirty="0"/>
                <a:t>Output</a:t>
              </a:r>
            </a:p>
          </p:txBody>
        </p:sp>
        <p:sp>
          <p:nvSpPr>
            <p:cNvPr id="174" name="Flowchart: Connector 173">
              <a:extLst>
                <a:ext uri="{FF2B5EF4-FFF2-40B4-BE49-F238E27FC236}">
                  <a16:creationId xmlns:a16="http://schemas.microsoft.com/office/drawing/2014/main" id="{926C85E6-8323-DABF-6E23-BA7F23E002FD}"/>
                </a:ext>
              </a:extLst>
            </p:cNvPr>
            <p:cNvSpPr/>
            <p:nvPr/>
          </p:nvSpPr>
          <p:spPr>
            <a:xfrm>
              <a:off x="5844795" y="1239609"/>
              <a:ext cx="782507" cy="757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5" name="Straight Connector 174">
              <a:extLst>
                <a:ext uri="{FF2B5EF4-FFF2-40B4-BE49-F238E27FC236}">
                  <a16:creationId xmlns:a16="http://schemas.microsoft.com/office/drawing/2014/main" id="{37A20079-6049-93F8-118E-997ED13251E0}"/>
                </a:ext>
              </a:extLst>
            </p:cNvPr>
            <p:cNvCxnSpPr>
              <a:cxnSpLocks/>
              <a:stCxn id="154" idx="6"/>
              <a:endCxn id="174" idx="2"/>
            </p:cNvCxnSpPr>
            <p:nvPr/>
          </p:nvCxnSpPr>
          <p:spPr>
            <a:xfrm>
              <a:off x="3462779" y="1024194"/>
              <a:ext cx="2382016" cy="594286"/>
            </a:xfrm>
            <a:prstGeom prst="line">
              <a:avLst/>
            </a:prstGeom>
          </p:spPr>
          <p:style>
            <a:lnRef idx="3">
              <a:schemeClr val="accent1"/>
            </a:lnRef>
            <a:fillRef idx="0">
              <a:schemeClr val="accent1"/>
            </a:fillRef>
            <a:effectRef idx="2">
              <a:schemeClr val="accent1"/>
            </a:effectRef>
            <a:fontRef idx="minor">
              <a:schemeClr val="tx1"/>
            </a:fontRef>
          </p:style>
        </p:cxnSp>
        <p:cxnSp>
          <p:nvCxnSpPr>
            <p:cNvPr id="176" name="Straight Connector 175">
              <a:extLst>
                <a:ext uri="{FF2B5EF4-FFF2-40B4-BE49-F238E27FC236}">
                  <a16:creationId xmlns:a16="http://schemas.microsoft.com/office/drawing/2014/main" id="{AB375EA0-508E-C049-8B9B-2A459955A836}"/>
                </a:ext>
              </a:extLst>
            </p:cNvPr>
            <p:cNvCxnSpPr>
              <a:cxnSpLocks/>
              <a:stCxn id="155" idx="6"/>
              <a:endCxn id="174" idx="2"/>
            </p:cNvCxnSpPr>
            <p:nvPr/>
          </p:nvCxnSpPr>
          <p:spPr>
            <a:xfrm flipV="1">
              <a:off x="3462779" y="1618480"/>
              <a:ext cx="2382016" cy="1033745"/>
            </a:xfrm>
            <a:prstGeom prst="line">
              <a:avLst/>
            </a:prstGeom>
          </p:spPr>
          <p:style>
            <a:lnRef idx="3">
              <a:schemeClr val="accent1"/>
            </a:lnRef>
            <a:fillRef idx="0">
              <a:schemeClr val="accent1"/>
            </a:fillRef>
            <a:effectRef idx="2">
              <a:schemeClr val="accent1"/>
            </a:effectRef>
            <a:fontRef idx="minor">
              <a:schemeClr val="tx1"/>
            </a:fontRef>
          </p:style>
        </p:cxnSp>
        <p:sp>
          <p:nvSpPr>
            <p:cNvPr id="177" name="Flowchart: Connector 176">
              <a:extLst>
                <a:ext uri="{FF2B5EF4-FFF2-40B4-BE49-F238E27FC236}">
                  <a16:creationId xmlns:a16="http://schemas.microsoft.com/office/drawing/2014/main" id="{CC26E836-AFA4-E2F6-547F-0984DD7661F3}"/>
                </a:ext>
              </a:extLst>
            </p:cNvPr>
            <p:cNvSpPr/>
            <p:nvPr/>
          </p:nvSpPr>
          <p:spPr>
            <a:xfrm>
              <a:off x="8626530" y="3121401"/>
              <a:ext cx="782507" cy="757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178" name="Straight Connector 177">
              <a:extLst>
                <a:ext uri="{FF2B5EF4-FFF2-40B4-BE49-F238E27FC236}">
                  <a16:creationId xmlns:a16="http://schemas.microsoft.com/office/drawing/2014/main" id="{9CDD0F4F-D9C5-3AA3-821A-04FD54F9E031}"/>
                </a:ext>
              </a:extLst>
            </p:cNvPr>
            <p:cNvCxnSpPr>
              <a:cxnSpLocks/>
              <a:stCxn id="156" idx="6"/>
              <a:endCxn id="177" idx="2"/>
            </p:cNvCxnSpPr>
            <p:nvPr/>
          </p:nvCxnSpPr>
          <p:spPr>
            <a:xfrm>
              <a:off x="6633615" y="589009"/>
              <a:ext cx="1992915" cy="2911263"/>
            </a:xfrm>
            <a:prstGeom prst="line">
              <a:avLst/>
            </a:prstGeom>
          </p:spPr>
          <p:style>
            <a:lnRef idx="3">
              <a:schemeClr val="accent1"/>
            </a:lnRef>
            <a:fillRef idx="0">
              <a:schemeClr val="accent1"/>
            </a:fillRef>
            <a:effectRef idx="2">
              <a:schemeClr val="accent1"/>
            </a:effectRef>
            <a:fontRef idx="minor">
              <a:schemeClr val="tx1"/>
            </a:fontRef>
          </p:style>
        </p:cxnSp>
        <p:cxnSp>
          <p:nvCxnSpPr>
            <p:cNvPr id="179" name="Straight Connector 178">
              <a:extLst>
                <a:ext uri="{FF2B5EF4-FFF2-40B4-BE49-F238E27FC236}">
                  <a16:creationId xmlns:a16="http://schemas.microsoft.com/office/drawing/2014/main" id="{2EF0C245-8D44-EA55-8FDA-58441A842227}"/>
                </a:ext>
              </a:extLst>
            </p:cNvPr>
            <p:cNvCxnSpPr>
              <a:cxnSpLocks/>
              <a:stCxn id="174" idx="6"/>
              <a:endCxn id="177" idx="2"/>
            </p:cNvCxnSpPr>
            <p:nvPr/>
          </p:nvCxnSpPr>
          <p:spPr>
            <a:xfrm>
              <a:off x="6627302" y="1618480"/>
              <a:ext cx="1999228" cy="1881792"/>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46464BF2-08A5-03E0-D779-F226BD95BE5C}"/>
                    </a:ext>
                  </a:extLst>
                </p:cNvPr>
                <p:cNvSpPr txBox="1"/>
                <p:nvPr/>
              </p:nvSpPr>
              <p:spPr>
                <a:xfrm>
                  <a:off x="10185293" y="3331972"/>
                  <a:ext cx="23653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𝐿</m:t>
                            </m:r>
                          </m:sup>
                        </m:sSup>
                      </m:oMath>
                    </m:oMathPara>
                  </a14:m>
                  <a:endParaRPr lang="en-US" sz="1400" dirty="0"/>
                </a:p>
              </p:txBody>
            </p:sp>
          </mc:Choice>
          <mc:Fallback xmlns="">
            <p:sp>
              <p:nvSpPr>
                <p:cNvPr id="180" name="TextBox 179">
                  <a:extLst>
                    <a:ext uri="{FF2B5EF4-FFF2-40B4-BE49-F238E27FC236}">
                      <a16:creationId xmlns:a16="http://schemas.microsoft.com/office/drawing/2014/main" id="{46464BF2-08A5-03E0-D779-F226BD95BE5C}"/>
                    </a:ext>
                  </a:extLst>
                </p:cNvPr>
                <p:cNvSpPr txBox="1">
                  <a:spLocks noRot="1" noChangeAspect="1" noMove="1" noResize="1" noEditPoints="1" noAdjustHandles="1" noChangeArrowheads="1" noChangeShapeType="1" noTextEdit="1"/>
                </p:cNvSpPr>
                <p:nvPr/>
              </p:nvSpPr>
              <p:spPr>
                <a:xfrm>
                  <a:off x="10185293" y="3331972"/>
                  <a:ext cx="236539" cy="215444"/>
                </a:xfrm>
                <a:prstGeom prst="rect">
                  <a:avLst/>
                </a:prstGeom>
                <a:blipFill>
                  <a:blip r:embed="rId38"/>
                  <a:stretch>
                    <a:fillRect l="-56000" r="-16000" b="-89474"/>
                  </a:stretch>
                </a:blipFill>
              </p:spPr>
              <p:txBody>
                <a:bodyPr/>
                <a:lstStyle/>
                <a:p>
                  <a:r>
                    <a:rPr lang="en-US">
                      <a:noFill/>
                    </a:rPr>
                    <a:t> </a:t>
                  </a:r>
                </a:p>
              </p:txBody>
            </p:sp>
          </mc:Fallback>
        </mc:AlternateContent>
        <p:sp>
          <p:nvSpPr>
            <p:cNvPr id="181" name="Flowchart: Connector 180">
              <a:extLst>
                <a:ext uri="{FF2B5EF4-FFF2-40B4-BE49-F238E27FC236}">
                  <a16:creationId xmlns:a16="http://schemas.microsoft.com/office/drawing/2014/main" id="{8A276357-901D-B476-DE6F-F1D2D4F43A4C}"/>
                </a:ext>
              </a:extLst>
            </p:cNvPr>
            <p:cNvSpPr/>
            <p:nvPr/>
          </p:nvSpPr>
          <p:spPr>
            <a:xfrm>
              <a:off x="2680272" y="3984710"/>
              <a:ext cx="782507" cy="757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82" name="Straight Connector 181">
              <a:extLst>
                <a:ext uri="{FF2B5EF4-FFF2-40B4-BE49-F238E27FC236}">
                  <a16:creationId xmlns:a16="http://schemas.microsoft.com/office/drawing/2014/main" id="{A323BCD2-6E6F-DB88-CF47-4B9FFD0B98D9}"/>
                </a:ext>
              </a:extLst>
            </p:cNvPr>
            <p:cNvCxnSpPr>
              <a:cxnSpLocks/>
            </p:cNvCxnSpPr>
            <p:nvPr/>
          </p:nvCxnSpPr>
          <p:spPr>
            <a:xfrm flipH="1">
              <a:off x="1491111" y="4382633"/>
              <a:ext cx="1182849" cy="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950C878E-B423-A865-2FCF-2DC04B9976EA}"/>
                    </a:ext>
                  </a:extLst>
                </p:cNvPr>
                <p:cNvSpPr txBox="1"/>
                <p:nvPr/>
              </p:nvSpPr>
              <p:spPr>
                <a:xfrm>
                  <a:off x="1065819" y="4244133"/>
                  <a:ext cx="28142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3</m:t>
                            </m:r>
                          </m:sub>
                        </m:sSub>
                      </m:oMath>
                    </m:oMathPara>
                  </a14:m>
                  <a:endParaRPr lang="en-US" sz="1400" dirty="0"/>
                </a:p>
              </p:txBody>
            </p:sp>
          </mc:Choice>
          <mc:Fallback xmlns="">
            <p:sp>
              <p:nvSpPr>
                <p:cNvPr id="183" name="TextBox 182">
                  <a:extLst>
                    <a:ext uri="{FF2B5EF4-FFF2-40B4-BE49-F238E27FC236}">
                      <a16:creationId xmlns:a16="http://schemas.microsoft.com/office/drawing/2014/main" id="{950C878E-B423-A865-2FCF-2DC04B9976EA}"/>
                    </a:ext>
                  </a:extLst>
                </p:cNvPr>
                <p:cNvSpPr txBox="1">
                  <a:spLocks noRot="1" noChangeAspect="1" noMove="1" noResize="1" noEditPoints="1" noAdjustHandles="1" noChangeArrowheads="1" noChangeShapeType="1" noTextEdit="1"/>
                </p:cNvSpPr>
                <p:nvPr/>
              </p:nvSpPr>
              <p:spPr>
                <a:xfrm>
                  <a:off x="1065819" y="4244133"/>
                  <a:ext cx="281423" cy="215444"/>
                </a:xfrm>
                <a:prstGeom prst="rect">
                  <a:avLst/>
                </a:prstGeom>
                <a:blipFill>
                  <a:blip r:embed="rId39"/>
                  <a:stretch>
                    <a:fillRect l="-36667" r="-3333" b="-115789"/>
                  </a:stretch>
                </a:blipFill>
              </p:spPr>
              <p:txBody>
                <a:bodyPr/>
                <a:lstStyle/>
                <a:p>
                  <a:r>
                    <a:rPr lang="en-US">
                      <a:noFill/>
                    </a:rPr>
                    <a:t> </a:t>
                  </a:r>
                </a:p>
              </p:txBody>
            </p:sp>
          </mc:Fallback>
        </mc:AlternateContent>
        <p:sp>
          <p:nvSpPr>
            <p:cNvPr id="184" name="Flowchart: Connector 183">
              <a:extLst>
                <a:ext uri="{FF2B5EF4-FFF2-40B4-BE49-F238E27FC236}">
                  <a16:creationId xmlns:a16="http://schemas.microsoft.com/office/drawing/2014/main" id="{03493442-2B02-1FFE-A8F6-28A7D5C88A2E}"/>
                </a:ext>
              </a:extLst>
            </p:cNvPr>
            <p:cNvSpPr/>
            <p:nvPr/>
          </p:nvSpPr>
          <p:spPr>
            <a:xfrm>
              <a:off x="2673960" y="5696065"/>
              <a:ext cx="782507" cy="757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85" name="Straight Connector 184">
              <a:extLst>
                <a:ext uri="{FF2B5EF4-FFF2-40B4-BE49-F238E27FC236}">
                  <a16:creationId xmlns:a16="http://schemas.microsoft.com/office/drawing/2014/main" id="{5544BA75-34F0-074A-6906-221A8DD33A89}"/>
                </a:ext>
              </a:extLst>
            </p:cNvPr>
            <p:cNvCxnSpPr>
              <a:cxnSpLocks/>
            </p:cNvCxnSpPr>
            <p:nvPr/>
          </p:nvCxnSpPr>
          <p:spPr>
            <a:xfrm flipH="1">
              <a:off x="1491110" y="6074935"/>
              <a:ext cx="1182849" cy="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0DE334AC-46DC-53E7-49A7-06CF624D3444}"/>
                    </a:ext>
                  </a:extLst>
                </p:cNvPr>
                <p:cNvSpPr txBox="1"/>
                <p:nvPr/>
              </p:nvSpPr>
              <p:spPr>
                <a:xfrm>
                  <a:off x="1065820" y="5930496"/>
                  <a:ext cx="281423"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4</m:t>
                            </m:r>
                          </m:sub>
                        </m:sSub>
                      </m:oMath>
                    </m:oMathPara>
                  </a14:m>
                  <a:endParaRPr lang="en-US" sz="1400" dirty="0"/>
                </a:p>
              </p:txBody>
            </p:sp>
          </mc:Choice>
          <mc:Fallback xmlns="">
            <p:sp>
              <p:nvSpPr>
                <p:cNvPr id="186" name="TextBox 185">
                  <a:extLst>
                    <a:ext uri="{FF2B5EF4-FFF2-40B4-BE49-F238E27FC236}">
                      <a16:creationId xmlns:a16="http://schemas.microsoft.com/office/drawing/2014/main" id="{0DE334AC-46DC-53E7-49A7-06CF624D3444}"/>
                    </a:ext>
                  </a:extLst>
                </p:cNvPr>
                <p:cNvSpPr txBox="1">
                  <a:spLocks noRot="1" noChangeAspect="1" noMove="1" noResize="1" noEditPoints="1" noAdjustHandles="1" noChangeArrowheads="1" noChangeShapeType="1" noTextEdit="1"/>
                </p:cNvSpPr>
                <p:nvPr/>
              </p:nvSpPr>
              <p:spPr>
                <a:xfrm>
                  <a:off x="1065820" y="5930496"/>
                  <a:ext cx="281423" cy="215444"/>
                </a:xfrm>
                <a:prstGeom prst="rect">
                  <a:avLst/>
                </a:prstGeom>
                <a:blipFill>
                  <a:blip r:embed="rId40"/>
                  <a:stretch>
                    <a:fillRect l="-36667" r="-3333" b="-115789"/>
                  </a:stretch>
                </a:blipFill>
              </p:spPr>
              <p:txBody>
                <a:bodyPr/>
                <a:lstStyle/>
                <a:p>
                  <a:r>
                    <a:rPr lang="en-US">
                      <a:noFill/>
                    </a:rPr>
                    <a:t> </a:t>
                  </a:r>
                </a:p>
              </p:txBody>
            </p:sp>
          </mc:Fallback>
        </mc:AlternateContent>
        <p:cxnSp>
          <p:nvCxnSpPr>
            <p:cNvPr id="187" name="Straight Connector 186">
              <a:extLst>
                <a:ext uri="{FF2B5EF4-FFF2-40B4-BE49-F238E27FC236}">
                  <a16:creationId xmlns:a16="http://schemas.microsoft.com/office/drawing/2014/main" id="{CE51BE8F-5157-B917-3A6F-1CF09403F5F5}"/>
                </a:ext>
              </a:extLst>
            </p:cNvPr>
            <p:cNvCxnSpPr>
              <a:cxnSpLocks/>
              <a:stCxn id="181" idx="6"/>
              <a:endCxn id="156" idx="2"/>
            </p:cNvCxnSpPr>
            <p:nvPr/>
          </p:nvCxnSpPr>
          <p:spPr>
            <a:xfrm flipV="1">
              <a:off x="3462779" y="589009"/>
              <a:ext cx="2388329" cy="3774572"/>
            </a:xfrm>
            <a:prstGeom prst="line">
              <a:avLst/>
            </a:prstGeom>
          </p:spPr>
          <p:style>
            <a:lnRef idx="3">
              <a:schemeClr val="accent1"/>
            </a:lnRef>
            <a:fillRef idx="0">
              <a:schemeClr val="accent1"/>
            </a:fillRef>
            <a:effectRef idx="2">
              <a:schemeClr val="accent1"/>
            </a:effectRef>
            <a:fontRef idx="minor">
              <a:schemeClr val="tx1"/>
            </a:fontRef>
          </p:style>
        </p:cxnSp>
        <p:cxnSp>
          <p:nvCxnSpPr>
            <p:cNvPr id="188" name="Straight Connector 187">
              <a:extLst>
                <a:ext uri="{FF2B5EF4-FFF2-40B4-BE49-F238E27FC236}">
                  <a16:creationId xmlns:a16="http://schemas.microsoft.com/office/drawing/2014/main" id="{A1E2A7A2-1ED4-6EF4-F5A2-C02EE5F6D743}"/>
                </a:ext>
              </a:extLst>
            </p:cNvPr>
            <p:cNvCxnSpPr>
              <a:cxnSpLocks/>
              <a:stCxn id="184" idx="6"/>
              <a:endCxn id="156" idx="2"/>
            </p:cNvCxnSpPr>
            <p:nvPr/>
          </p:nvCxnSpPr>
          <p:spPr>
            <a:xfrm flipV="1">
              <a:off x="3456467" y="589009"/>
              <a:ext cx="2394641" cy="5485927"/>
            </a:xfrm>
            <a:prstGeom prst="line">
              <a:avLst/>
            </a:prstGeom>
          </p:spPr>
          <p:style>
            <a:lnRef idx="3">
              <a:schemeClr val="accent1"/>
            </a:lnRef>
            <a:fillRef idx="0">
              <a:schemeClr val="accent1"/>
            </a:fillRef>
            <a:effectRef idx="2">
              <a:schemeClr val="accent1"/>
            </a:effectRef>
            <a:fontRef idx="minor">
              <a:schemeClr val="tx1"/>
            </a:fontRef>
          </p:style>
        </p:cxnSp>
        <p:cxnSp>
          <p:nvCxnSpPr>
            <p:cNvPr id="189" name="Straight Connector 188">
              <a:extLst>
                <a:ext uri="{FF2B5EF4-FFF2-40B4-BE49-F238E27FC236}">
                  <a16:creationId xmlns:a16="http://schemas.microsoft.com/office/drawing/2014/main" id="{32173DC6-DD98-E93B-DCAE-6B8D08485993}"/>
                </a:ext>
              </a:extLst>
            </p:cNvPr>
            <p:cNvCxnSpPr>
              <a:cxnSpLocks/>
              <a:stCxn id="181" idx="6"/>
              <a:endCxn id="174" idx="2"/>
            </p:cNvCxnSpPr>
            <p:nvPr/>
          </p:nvCxnSpPr>
          <p:spPr>
            <a:xfrm flipV="1">
              <a:off x="3462779" y="1618480"/>
              <a:ext cx="2382016" cy="2745101"/>
            </a:xfrm>
            <a:prstGeom prst="line">
              <a:avLst/>
            </a:prstGeom>
          </p:spPr>
          <p:style>
            <a:lnRef idx="3">
              <a:schemeClr val="accent1"/>
            </a:lnRef>
            <a:fillRef idx="0">
              <a:schemeClr val="accent1"/>
            </a:fillRef>
            <a:effectRef idx="2">
              <a:schemeClr val="accent1"/>
            </a:effectRef>
            <a:fontRef idx="minor">
              <a:schemeClr val="tx1"/>
            </a:fontRef>
          </p:style>
        </p:cxnSp>
        <p:cxnSp>
          <p:nvCxnSpPr>
            <p:cNvPr id="190" name="Straight Connector 189">
              <a:extLst>
                <a:ext uri="{FF2B5EF4-FFF2-40B4-BE49-F238E27FC236}">
                  <a16:creationId xmlns:a16="http://schemas.microsoft.com/office/drawing/2014/main" id="{83B61E43-7FAF-EF6C-687C-507AF3E6B87C}"/>
                </a:ext>
              </a:extLst>
            </p:cNvPr>
            <p:cNvCxnSpPr>
              <a:cxnSpLocks/>
              <a:stCxn id="184" idx="6"/>
              <a:endCxn id="174" idx="2"/>
            </p:cNvCxnSpPr>
            <p:nvPr/>
          </p:nvCxnSpPr>
          <p:spPr>
            <a:xfrm flipV="1">
              <a:off x="3456467" y="1618480"/>
              <a:ext cx="2388328" cy="4456456"/>
            </a:xfrm>
            <a:prstGeom prst="line">
              <a:avLst/>
            </a:prstGeom>
          </p:spPr>
          <p:style>
            <a:lnRef idx="3">
              <a:schemeClr val="accent1"/>
            </a:lnRef>
            <a:fillRef idx="0">
              <a:schemeClr val="accent1"/>
            </a:fillRef>
            <a:effectRef idx="2">
              <a:schemeClr val="accent1"/>
            </a:effectRef>
            <a:fontRef idx="minor">
              <a:schemeClr val="tx1"/>
            </a:fontRef>
          </p:style>
        </p:cxnSp>
        <p:sp>
          <p:nvSpPr>
            <p:cNvPr id="191" name="Flowchart: Connector 190">
              <a:extLst>
                <a:ext uri="{FF2B5EF4-FFF2-40B4-BE49-F238E27FC236}">
                  <a16:creationId xmlns:a16="http://schemas.microsoft.com/office/drawing/2014/main" id="{F88A94C8-7DAA-46C9-20AF-307CDFB4C1BC}"/>
                </a:ext>
              </a:extLst>
            </p:cNvPr>
            <p:cNvSpPr/>
            <p:nvPr/>
          </p:nvSpPr>
          <p:spPr>
            <a:xfrm>
              <a:off x="5852452" y="2363660"/>
              <a:ext cx="782507" cy="757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2" name="Flowchart: Connector 191">
              <a:extLst>
                <a:ext uri="{FF2B5EF4-FFF2-40B4-BE49-F238E27FC236}">
                  <a16:creationId xmlns:a16="http://schemas.microsoft.com/office/drawing/2014/main" id="{4134739C-C228-DA34-E76F-F4AAE256C46D}"/>
                </a:ext>
              </a:extLst>
            </p:cNvPr>
            <p:cNvSpPr/>
            <p:nvPr/>
          </p:nvSpPr>
          <p:spPr>
            <a:xfrm>
              <a:off x="5852453" y="3554406"/>
              <a:ext cx="782507" cy="757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3" name="Flowchart: Connector 192">
              <a:extLst>
                <a:ext uri="{FF2B5EF4-FFF2-40B4-BE49-F238E27FC236}">
                  <a16:creationId xmlns:a16="http://schemas.microsoft.com/office/drawing/2014/main" id="{EFEA2702-F09C-D2F2-DD2D-B91C89589F51}"/>
                </a:ext>
              </a:extLst>
            </p:cNvPr>
            <p:cNvSpPr/>
            <p:nvPr/>
          </p:nvSpPr>
          <p:spPr>
            <a:xfrm>
              <a:off x="5877904" y="4742451"/>
              <a:ext cx="782507" cy="757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4" name="Flowchart: Connector 193">
              <a:extLst>
                <a:ext uri="{FF2B5EF4-FFF2-40B4-BE49-F238E27FC236}">
                  <a16:creationId xmlns:a16="http://schemas.microsoft.com/office/drawing/2014/main" id="{320B58CF-21D0-1714-2433-3FB0FF2B5AFC}"/>
                </a:ext>
              </a:extLst>
            </p:cNvPr>
            <p:cNvSpPr/>
            <p:nvPr/>
          </p:nvSpPr>
          <p:spPr>
            <a:xfrm>
              <a:off x="5877904" y="5930496"/>
              <a:ext cx="782507" cy="75774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95" name="Straight Connector 194">
              <a:extLst>
                <a:ext uri="{FF2B5EF4-FFF2-40B4-BE49-F238E27FC236}">
                  <a16:creationId xmlns:a16="http://schemas.microsoft.com/office/drawing/2014/main" id="{6EBA5B50-D921-37E8-11F8-88D9ADFAD2B3}"/>
                </a:ext>
              </a:extLst>
            </p:cNvPr>
            <p:cNvCxnSpPr>
              <a:stCxn id="154" idx="6"/>
              <a:endCxn id="191" idx="2"/>
            </p:cNvCxnSpPr>
            <p:nvPr/>
          </p:nvCxnSpPr>
          <p:spPr>
            <a:xfrm>
              <a:off x="3462779" y="1024194"/>
              <a:ext cx="2389673" cy="1718337"/>
            </a:xfrm>
            <a:prstGeom prst="line">
              <a:avLst/>
            </a:prstGeom>
          </p:spPr>
          <p:style>
            <a:lnRef idx="3">
              <a:schemeClr val="accent1"/>
            </a:lnRef>
            <a:fillRef idx="0">
              <a:schemeClr val="accent1"/>
            </a:fillRef>
            <a:effectRef idx="2">
              <a:schemeClr val="accent1"/>
            </a:effectRef>
            <a:fontRef idx="minor">
              <a:schemeClr val="tx1"/>
            </a:fontRef>
          </p:style>
        </p:cxnSp>
        <p:cxnSp>
          <p:nvCxnSpPr>
            <p:cNvPr id="196" name="Straight Connector 195">
              <a:extLst>
                <a:ext uri="{FF2B5EF4-FFF2-40B4-BE49-F238E27FC236}">
                  <a16:creationId xmlns:a16="http://schemas.microsoft.com/office/drawing/2014/main" id="{72989978-7219-1143-3AC5-CD6FB34245C4}"/>
                </a:ext>
              </a:extLst>
            </p:cNvPr>
            <p:cNvCxnSpPr>
              <a:stCxn id="154" idx="6"/>
              <a:endCxn id="192" idx="2"/>
            </p:cNvCxnSpPr>
            <p:nvPr/>
          </p:nvCxnSpPr>
          <p:spPr>
            <a:xfrm>
              <a:off x="3462779" y="1024194"/>
              <a:ext cx="2389674" cy="2909083"/>
            </a:xfrm>
            <a:prstGeom prst="line">
              <a:avLst/>
            </a:prstGeom>
          </p:spPr>
          <p:style>
            <a:lnRef idx="3">
              <a:schemeClr val="accent1"/>
            </a:lnRef>
            <a:fillRef idx="0">
              <a:schemeClr val="accent1"/>
            </a:fillRef>
            <a:effectRef idx="2">
              <a:schemeClr val="accent1"/>
            </a:effectRef>
            <a:fontRef idx="minor">
              <a:schemeClr val="tx1"/>
            </a:fontRef>
          </p:style>
        </p:cxnSp>
        <p:cxnSp>
          <p:nvCxnSpPr>
            <p:cNvPr id="197" name="Straight Connector 196">
              <a:extLst>
                <a:ext uri="{FF2B5EF4-FFF2-40B4-BE49-F238E27FC236}">
                  <a16:creationId xmlns:a16="http://schemas.microsoft.com/office/drawing/2014/main" id="{039A2415-4306-3A0E-CD1F-506B3E753A54}"/>
                </a:ext>
              </a:extLst>
            </p:cNvPr>
            <p:cNvCxnSpPr>
              <a:stCxn id="154" idx="6"/>
              <a:endCxn id="193" idx="2"/>
            </p:cNvCxnSpPr>
            <p:nvPr/>
          </p:nvCxnSpPr>
          <p:spPr>
            <a:xfrm>
              <a:off x="3462779" y="1024194"/>
              <a:ext cx="2415125" cy="4097128"/>
            </a:xfrm>
            <a:prstGeom prst="line">
              <a:avLst/>
            </a:prstGeom>
          </p:spPr>
          <p:style>
            <a:lnRef idx="3">
              <a:schemeClr val="accent1"/>
            </a:lnRef>
            <a:fillRef idx="0">
              <a:schemeClr val="accent1"/>
            </a:fillRef>
            <a:effectRef idx="2">
              <a:schemeClr val="accent1"/>
            </a:effectRef>
            <a:fontRef idx="minor">
              <a:schemeClr val="tx1"/>
            </a:fontRef>
          </p:style>
        </p:cxnSp>
        <p:cxnSp>
          <p:nvCxnSpPr>
            <p:cNvPr id="198" name="Straight Connector 197">
              <a:extLst>
                <a:ext uri="{FF2B5EF4-FFF2-40B4-BE49-F238E27FC236}">
                  <a16:creationId xmlns:a16="http://schemas.microsoft.com/office/drawing/2014/main" id="{E27AA0C8-CB65-B927-33D4-C7E3B6C449B6}"/>
                </a:ext>
              </a:extLst>
            </p:cNvPr>
            <p:cNvCxnSpPr>
              <a:stCxn id="154" idx="6"/>
              <a:endCxn id="194" idx="2"/>
            </p:cNvCxnSpPr>
            <p:nvPr/>
          </p:nvCxnSpPr>
          <p:spPr>
            <a:xfrm>
              <a:off x="3462779" y="1024194"/>
              <a:ext cx="2415125" cy="5285173"/>
            </a:xfrm>
            <a:prstGeom prst="line">
              <a:avLst/>
            </a:prstGeom>
          </p:spPr>
          <p:style>
            <a:lnRef idx="3">
              <a:schemeClr val="accent1"/>
            </a:lnRef>
            <a:fillRef idx="0">
              <a:schemeClr val="accent1"/>
            </a:fillRef>
            <a:effectRef idx="2">
              <a:schemeClr val="accent1"/>
            </a:effectRef>
            <a:fontRef idx="minor">
              <a:schemeClr val="tx1"/>
            </a:fontRef>
          </p:style>
        </p:cxnSp>
        <p:cxnSp>
          <p:nvCxnSpPr>
            <p:cNvPr id="199" name="Straight Connector 198">
              <a:extLst>
                <a:ext uri="{FF2B5EF4-FFF2-40B4-BE49-F238E27FC236}">
                  <a16:creationId xmlns:a16="http://schemas.microsoft.com/office/drawing/2014/main" id="{2EF8A309-98EB-0D2C-1DA3-3838CF95EFDE}"/>
                </a:ext>
              </a:extLst>
            </p:cNvPr>
            <p:cNvCxnSpPr>
              <a:stCxn id="155" idx="6"/>
              <a:endCxn id="191" idx="2"/>
            </p:cNvCxnSpPr>
            <p:nvPr/>
          </p:nvCxnSpPr>
          <p:spPr>
            <a:xfrm>
              <a:off x="3462779" y="2652225"/>
              <a:ext cx="2389673" cy="90306"/>
            </a:xfrm>
            <a:prstGeom prst="line">
              <a:avLst/>
            </a:prstGeom>
          </p:spPr>
          <p:style>
            <a:lnRef idx="3">
              <a:schemeClr val="accent1"/>
            </a:lnRef>
            <a:fillRef idx="0">
              <a:schemeClr val="accent1"/>
            </a:fillRef>
            <a:effectRef idx="2">
              <a:schemeClr val="accent1"/>
            </a:effectRef>
            <a:fontRef idx="minor">
              <a:schemeClr val="tx1"/>
            </a:fontRef>
          </p:style>
        </p:cxnSp>
        <p:cxnSp>
          <p:nvCxnSpPr>
            <p:cNvPr id="200" name="Straight Connector 199">
              <a:extLst>
                <a:ext uri="{FF2B5EF4-FFF2-40B4-BE49-F238E27FC236}">
                  <a16:creationId xmlns:a16="http://schemas.microsoft.com/office/drawing/2014/main" id="{E8F6C1E0-FB1E-8CE9-9FF2-5D86C854DFA7}"/>
                </a:ext>
              </a:extLst>
            </p:cNvPr>
            <p:cNvCxnSpPr>
              <a:stCxn id="155" idx="6"/>
              <a:endCxn id="192" idx="2"/>
            </p:cNvCxnSpPr>
            <p:nvPr/>
          </p:nvCxnSpPr>
          <p:spPr>
            <a:xfrm>
              <a:off x="3462779" y="2652225"/>
              <a:ext cx="2389674" cy="1281052"/>
            </a:xfrm>
            <a:prstGeom prst="line">
              <a:avLst/>
            </a:prstGeom>
          </p:spPr>
          <p:style>
            <a:lnRef idx="3">
              <a:schemeClr val="accent1"/>
            </a:lnRef>
            <a:fillRef idx="0">
              <a:schemeClr val="accent1"/>
            </a:fillRef>
            <a:effectRef idx="2">
              <a:schemeClr val="accent1"/>
            </a:effectRef>
            <a:fontRef idx="minor">
              <a:schemeClr val="tx1"/>
            </a:fontRef>
          </p:style>
        </p:cxnSp>
        <p:cxnSp>
          <p:nvCxnSpPr>
            <p:cNvPr id="201" name="Straight Connector 200">
              <a:extLst>
                <a:ext uri="{FF2B5EF4-FFF2-40B4-BE49-F238E27FC236}">
                  <a16:creationId xmlns:a16="http://schemas.microsoft.com/office/drawing/2014/main" id="{4EB58DCB-1A7C-CB1C-9C19-EFEB7CA8523E}"/>
                </a:ext>
              </a:extLst>
            </p:cNvPr>
            <p:cNvCxnSpPr>
              <a:stCxn id="155" idx="6"/>
              <a:endCxn id="193" idx="2"/>
            </p:cNvCxnSpPr>
            <p:nvPr/>
          </p:nvCxnSpPr>
          <p:spPr>
            <a:xfrm>
              <a:off x="3462779" y="2652225"/>
              <a:ext cx="2415125" cy="2469097"/>
            </a:xfrm>
            <a:prstGeom prst="line">
              <a:avLst/>
            </a:prstGeom>
          </p:spPr>
          <p:style>
            <a:lnRef idx="3">
              <a:schemeClr val="accent1"/>
            </a:lnRef>
            <a:fillRef idx="0">
              <a:schemeClr val="accent1"/>
            </a:fillRef>
            <a:effectRef idx="2">
              <a:schemeClr val="accent1"/>
            </a:effectRef>
            <a:fontRef idx="minor">
              <a:schemeClr val="tx1"/>
            </a:fontRef>
          </p:style>
        </p:cxnSp>
        <p:cxnSp>
          <p:nvCxnSpPr>
            <p:cNvPr id="202" name="Straight Connector 201">
              <a:extLst>
                <a:ext uri="{FF2B5EF4-FFF2-40B4-BE49-F238E27FC236}">
                  <a16:creationId xmlns:a16="http://schemas.microsoft.com/office/drawing/2014/main" id="{E310AC15-D7D0-5086-05F9-88A777BD2B87}"/>
                </a:ext>
              </a:extLst>
            </p:cNvPr>
            <p:cNvCxnSpPr>
              <a:stCxn id="155" idx="6"/>
              <a:endCxn id="194" idx="2"/>
            </p:cNvCxnSpPr>
            <p:nvPr/>
          </p:nvCxnSpPr>
          <p:spPr>
            <a:xfrm>
              <a:off x="3462779" y="2652225"/>
              <a:ext cx="2415125" cy="3657142"/>
            </a:xfrm>
            <a:prstGeom prst="line">
              <a:avLst/>
            </a:prstGeom>
          </p:spPr>
          <p:style>
            <a:lnRef idx="3">
              <a:schemeClr val="accent1"/>
            </a:lnRef>
            <a:fillRef idx="0">
              <a:schemeClr val="accent1"/>
            </a:fillRef>
            <a:effectRef idx="2">
              <a:schemeClr val="accent1"/>
            </a:effectRef>
            <a:fontRef idx="minor">
              <a:schemeClr val="tx1"/>
            </a:fontRef>
          </p:style>
        </p:cxnSp>
        <p:cxnSp>
          <p:nvCxnSpPr>
            <p:cNvPr id="203" name="Straight Connector 202">
              <a:extLst>
                <a:ext uri="{FF2B5EF4-FFF2-40B4-BE49-F238E27FC236}">
                  <a16:creationId xmlns:a16="http://schemas.microsoft.com/office/drawing/2014/main" id="{7C0EB866-917E-F7D7-C4FB-1E731107DA5E}"/>
                </a:ext>
              </a:extLst>
            </p:cNvPr>
            <p:cNvCxnSpPr>
              <a:stCxn id="181" idx="6"/>
              <a:endCxn id="191" idx="2"/>
            </p:cNvCxnSpPr>
            <p:nvPr/>
          </p:nvCxnSpPr>
          <p:spPr>
            <a:xfrm flipV="1">
              <a:off x="3462779" y="2742531"/>
              <a:ext cx="2389673" cy="162105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4" name="Straight Connector 203">
              <a:extLst>
                <a:ext uri="{FF2B5EF4-FFF2-40B4-BE49-F238E27FC236}">
                  <a16:creationId xmlns:a16="http://schemas.microsoft.com/office/drawing/2014/main" id="{ACF1B3D9-D9C4-5606-3C22-5BAE962DEE33}"/>
                </a:ext>
              </a:extLst>
            </p:cNvPr>
            <p:cNvCxnSpPr>
              <a:stCxn id="181" idx="6"/>
              <a:endCxn id="192" idx="2"/>
            </p:cNvCxnSpPr>
            <p:nvPr/>
          </p:nvCxnSpPr>
          <p:spPr>
            <a:xfrm flipV="1">
              <a:off x="3462779" y="3933277"/>
              <a:ext cx="2389674" cy="430304"/>
            </a:xfrm>
            <a:prstGeom prst="line">
              <a:avLst/>
            </a:prstGeom>
          </p:spPr>
          <p:style>
            <a:lnRef idx="3">
              <a:schemeClr val="accent1"/>
            </a:lnRef>
            <a:fillRef idx="0">
              <a:schemeClr val="accent1"/>
            </a:fillRef>
            <a:effectRef idx="2">
              <a:schemeClr val="accent1"/>
            </a:effectRef>
            <a:fontRef idx="minor">
              <a:schemeClr val="tx1"/>
            </a:fontRef>
          </p:style>
        </p:cxnSp>
        <p:cxnSp>
          <p:nvCxnSpPr>
            <p:cNvPr id="205" name="Straight Connector 204">
              <a:extLst>
                <a:ext uri="{FF2B5EF4-FFF2-40B4-BE49-F238E27FC236}">
                  <a16:creationId xmlns:a16="http://schemas.microsoft.com/office/drawing/2014/main" id="{BF0CE975-479A-DDF8-DEA0-0EB3480D5960}"/>
                </a:ext>
              </a:extLst>
            </p:cNvPr>
            <p:cNvCxnSpPr>
              <a:stCxn id="181" idx="6"/>
              <a:endCxn id="193" idx="2"/>
            </p:cNvCxnSpPr>
            <p:nvPr/>
          </p:nvCxnSpPr>
          <p:spPr>
            <a:xfrm>
              <a:off x="3462779" y="4363581"/>
              <a:ext cx="2415125" cy="757741"/>
            </a:xfrm>
            <a:prstGeom prst="line">
              <a:avLst/>
            </a:prstGeom>
          </p:spPr>
          <p:style>
            <a:lnRef idx="3">
              <a:schemeClr val="accent1"/>
            </a:lnRef>
            <a:fillRef idx="0">
              <a:schemeClr val="accent1"/>
            </a:fillRef>
            <a:effectRef idx="2">
              <a:schemeClr val="accent1"/>
            </a:effectRef>
            <a:fontRef idx="minor">
              <a:schemeClr val="tx1"/>
            </a:fontRef>
          </p:style>
        </p:cxnSp>
        <p:cxnSp>
          <p:nvCxnSpPr>
            <p:cNvPr id="206" name="Straight Connector 205">
              <a:extLst>
                <a:ext uri="{FF2B5EF4-FFF2-40B4-BE49-F238E27FC236}">
                  <a16:creationId xmlns:a16="http://schemas.microsoft.com/office/drawing/2014/main" id="{97488D91-F0D4-2914-BB70-77CFBA681D27}"/>
                </a:ext>
              </a:extLst>
            </p:cNvPr>
            <p:cNvCxnSpPr>
              <a:stCxn id="181" idx="6"/>
              <a:endCxn id="194" idx="2"/>
            </p:cNvCxnSpPr>
            <p:nvPr/>
          </p:nvCxnSpPr>
          <p:spPr>
            <a:xfrm>
              <a:off x="3462779" y="4363581"/>
              <a:ext cx="2415125" cy="1945786"/>
            </a:xfrm>
            <a:prstGeom prst="line">
              <a:avLst/>
            </a:prstGeom>
          </p:spPr>
          <p:style>
            <a:lnRef idx="3">
              <a:schemeClr val="accent1"/>
            </a:lnRef>
            <a:fillRef idx="0">
              <a:schemeClr val="accent1"/>
            </a:fillRef>
            <a:effectRef idx="2">
              <a:schemeClr val="accent1"/>
            </a:effectRef>
            <a:fontRef idx="minor">
              <a:schemeClr val="tx1"/>
            </a:fontRef>
          </p:style>
        </p:cxnSp>
        <p:cxnSp>
          <p:nvCxnSpPr>
            <p:cNvPr id="207" name="Straight Connector 206">
              <a:extLst>
                <a:ext uri="{FF2B5EF4-FFF2-40B4-BE49-F238E27FC236}">
                  <a16:creationId xmlns:a16="http://schemas.microsoft.com/office/drawing/2014/main" id="{DBBF6198-EA45-7049-B7AC-29E825F8C77C}"/>
                </a:ext>
              </a:extLst>
            </p:cNvPr>
            <p:cNvCxnSpPr>
              <a:stCxn id="184" idx="6"/>
              <a:endCxn id="191" idx="2"/>
            </p:cNvCxnSpPr>
            <p:nvPr/>
          </p:nvCxnSpPr>
          <p:spPr>
            <a:xfrm flipV="1">
              <a:off x="3456467" y="2742531"/>
              <a:ext cx="2395985" cy="3332405"/>
            </a:xfrm>
            <a:prstGeom prst="line">
              <a:avLst/>
            </a:prstGeom>
          </p:spPr>
          <p:style>
            <a:lnRef idx="3">
              <a:schemeClr val="accent1"/>
            </a:lnRef>
            <a:fillRef idx="0">
              <a:schemeClr val="accent1"/>
            </a:fillRef>
            <a:effectRef idx="2">
              <a:schemeClr val="accent1"/>
            </a:effectRef>
            <a:fontRef idx="minor">
              <a:schemeClr val="tx1"/>
            </a:fontRef>
          </p:style>
        </p:cxnSp>
        <p:cxnSp>
          <p:nvCxnSpPr>
            <p:cNvPr id="208" name="Straight Connector 207">
              <a:extLst>
                <a:ext uri="{FF2B5EF4-FFF2-40B4-BE49-F238E27FC236}">
                  <a16:creationId xmlns:a16="http://schemas.microsoft.com/office/drawing/2014/main" id="{DF7ACC09-A7C5-53E1-D075-771698ADCC55}"/>
                </a:ext>
              </a:extLst>
            </p:cNvPr>
            <p:cNvCxnSpPr>
              <a:stCxn id="184" idx="6"/>
              <a:endCxn id="192" idx="2"/>
            </p:cNvCxnSpPr>
            <p:nvPr/>
          </p:nvCxnSpPr>
          <p:spPr>
            <a:xfrm flipV="1">
              <a:off x="3456467" y="3933277"/>
              <a:ext cx="2395986" cy="2141659"/>
            </a:xfrm>
            <a:prstGeom prst="line">
              <a:avLst/>
            </a:prstGeom>
          </p:spPr>
          <p:style>
            <a:lnRef idx="3">
              <a:schemeClr val="accent1"/>
            </a:lnRef>
            <a:fillRef idx="0">
              <a:schemeClr val="accent1"/>
            </a:fillRef>
            <a:effectRef idx="2">
              <a:schemeClr val="accent1"/>
            </a:effectRef>
            <a:fontRef idx="minor">
              <a:schemeClr val="tx1"/>
            </a:fontRef>
          </p:style>
        </p:cxnSp>
        <p:cxnSp>
          <p:nvCxnSpPr>
            <p:cNvPr id="209" name="Straight Connector 208">
              <a:extLst>
                <a:ext uri="{FF2B5EF4-FFF2-40B4-BE49-F238E27FC236}">
                  <a16:creationId xmlns:a16="http://schemas.microsoft.com/office/drawing/2014/main" id="{00F6FC8A-BC8E-36F3-58BC-2C8AF4369C14}"/>
                </a:ext>
              </a:extLst>
            </p:cNvPr>
            <p:cNvCxnSpPr>
              <a:stCxn id="184" idx="6"/>
              <a:endCxn id="193" idx="2"/>
            </p:cNvCxnSpPr>
            <p:nvPr/>
          </p:nvCxnSpPr>
          <p:spPr>
            <a:xfrm flipV="1">
              <a:off x="3456467" y="5121322"/>
              <a:ext cx="2421437" cy="953614"/>
            </a:xfrm>
            <a:prstGeom prst="line">
              <a:avLst/>
            </a:prstGeom>
          </p:spPr>
          <p:style>
            <a:lnRef idx="3">
              <a:schemeClr val="accent1"/>
            </a:lnRef>
            <a:fillRef idx="0">
              <a:schemeClr val="accent1"/>
            </a:fillRef>
            <a:effectRef idx="2">
              <a:schemeClr val="accent1"/>
            </a:effectRef>
            <a:fontRef idx="minor">
              <a:schemeClr val="tx1"/>
            </a:fontRef>
          </p:style>
        </p:cxnSp>
        <p:cxnSp>
          <p:nvCxnSpPr>
            <p:cNvPr id="210" name="Straight Connector 209">
              <a:extLst>
                <a:ext uri="{FF2B5EF4-FFF2-40B4-BE49-F238E27FC236}">
                  <a16:creationId xmlns:a16="http://schemas.microsoft.com/office/drawing/2014/main" id="{563D1636-5ED4-01D9-178A-9A903293E452}"/>
                </a:ext>
              </a:extLst>
            </p:cNvPr>
            <p:cNvCxnSpPr>
              <a:endCxn id="194" idx="2"/>
            </p:cNvCxnSpPr>
            <p:nvPr/>
          </p:nvCxnSpPr>
          <p:spPr>
            <a:xfrm>
              <a:off x="3510940" y="6115001"/>
              <a:ext cx="2366964" cy="194366"/>
            </a:xfrm>
            <a:prstGeom prst="line">
              <a:avLst/>
            </a:prstGeom>
          </p:spPr>
          <p:style>
            <a:lnRef idx="3">
              <a:schemeClr val="accent1"/>
            </a:lnRef>
            <a:fillRef idx="0">
              <a:schemeClr val="accent1"/>
            </a:fillRef>
            <a:effectRef idx="2">
              <a:schemeClr val="accent1"/>
            </a:effectRef>
            <a:fontRef idx="minor">
              <a:schemeClr val="tx1"/>
            </a:fontRef>
          </p:style>
        </p:cxnSp>
        <p:cxnSp>
          <p:nvCxnSpPr>
            <p:cNvPr id="211" name="Straight Connector 210">
              <a:extLst>
                <a:ext uri="{FF2B5EF4-FFF2-40B4-BE49-F238E27FC236}">
                  <a16:creationId xmlns:a16="http://schemas.microsoft.com/office/drawing/2014/main" id="{64A9EB63-8257-2E55-4F42-1E316C9232E2}"/>
                </a:ext>
              </a:extLst>
            </p:cNvPr>
            <p:cNvCxnSpPr>
              <a:stCxn id="191" idx="6"/>
              <a:endCxn id="177" idx="2"/>
            </p:cNvCxnSpPr>
            <p:nvPr/>
          </p:nvCxnSpPr>
          <p:spPr>
            <a:xfrm>
              <a:off x="6634959" y="2742531"/>
              <a:ext cx="1991571" cy="757741"/>
            </a:xfrm>
            <a:prstGeom prst="line">
              <a:avLst/>
            </a:prstGeom>
          </p:spPr>
          <p:style>
            <a:lnRef idx="3">
              <a:schemeClr val="accent1"/>
            </a:lnRef>
            <a:fillRef idx="0">
              <a:schemeClr val="accent1"/>
            </a:fillRef>
            <a:effectRef idx="2">
              <a:schemeClr val="accent1"/>
            </a:effectRef>
            <a:fontRef idx="minor">
              <a:schemeClr val="tx1"/>
            </a:fontRef>
          </p:style>
        </p:cxnSp>
        <p:cxnSp>
          <p:nvCxnSpPr>
            <p:cNvPr id="212" name="Straight Connector 211">
              <a:extLst>
                <a:ext uri="{FF2B5EF4-FFF2-40B4-BE49-F238E27FC236}">
                  <a16:creationId xmlns:a16="http://schemas.microsoft.com/office/drawing/2014/main" id="{C1D4E3D4-3324-A38C-5002-B71F31E19DD7}"/>
                </a:ext>
              </a:extLst>
            </p:cNvPr>
            <p:cNvCxnSpPr>
              <a:stCxn id="192" idx="6"/>
              <a:endCxn id="177" idx="2"/>
            </p:cNvCxnSpPr>
            <p:nvPr/>
          </p:nvCxnSpPr>
          <p:spPr>
            <a:xfrm flipV="1">
              <a:off x="6634960" y="3500272"/>
              <a:ext cx="1991570" cy="433005"/>
            </a:xfrm>
            <a:prstGeom prst="line">
              <a:avLst/>
            </a:prstGeom>
          </p:spPr>
          <p:style>
            <a:lnRef idx="3">
              <a:schemeClr val="accent1"/>
            </a:lnRef>
            <a:fillRef idx="0">
              <a:schemeClr val="accent1"/>
            </a:fillRef>
            <a:effectRef idx="2">
              <a:schemeClr val="accent1"/>
            </a:effectRef>
            <a:fontRef idx="minor">
              <a:schemeClr val="tx1"/>
            </a:fontRef>
          </p:style>
        </p:cxnSp>
        <p:cxnSp>
          <p:nvCxnSpPr>
            <p:cNvPr id="213" name="Straight Connector 212">
              <a:extLst>
                <a:ext uri="{FF2B5EF4-FFF2-40B4-BE49-F238E27FC236}">
                  <a16:creationId xmlns:a16="http://schemas.microsoft.com/office/drawing/2014/main" id="{E3D28A23-208B-9686-E415-F615EBE6EF9B}"/>
                </a:ext>
              </a:extLst>
            </p:cNvPr>
            <p:cNvCxnSpPr>
              <a:stCxn id="193" idx="6"/>
              <a:endCxn id="177" idx="2"/>
            </p:cNvCxnSpPr>
            <p:nvPr/>
          </p:nvCxnSpPr>
          <p:spPr>
            <a:xfrm flipV="1">
              <a:off x="6660411" y="3500272"/>
              <a:ext cx="1966119" cy="1621050"/>
            </a:xfrm>
            <a:prstGeom prst="line">
              <a:avLst/>
            </a:prstGeom>
          </p:spPr>
          <p:style>
            <a:lnRef idx="3">
              <a:schemeClr val="accent1"/>
            </a:lnRef>
            <a:fillRef idx="0">
              <a:schemeClr val="accent1"/>
            </a:fillRef>
            <a:effectRef idx="2">
              <a:schemeClr val="accent1"/>
            </a:effectRef>
            <a:fontRef idx="minor">
              <a:schemeClr val="tx1"/>
            </a:fontRef>
          </p:style>
        </p:cxnSp>
        <p:cxnSp>
          <p:nvCxnSpPr>
            <p:cNvPr id="214" name="Straight Connector 213">
              <a:extLst>
                <a:ext uri="{FF2B5EF4-FFF2-40B4-BE49-F238E27FC236}">
                  <a16:creationId xmlns:a16="http://schemas.microsoft.com/office/drawing/2014/main" id="{F16BC493-BE5E-2522-3CCD-5B77C34409CC}"/>
                </a:ext>
              </a:extLst>
            </p:cNvPr>
            <p:cNvCxnSpPr>
              <a:stCxn id="194" idx="6"/>
              <a:endCxn id="177" idx="2"/>
            </p:cNvCxnSpPr>
            <p:nvPr/>
          </p:nvCxnSpPr>
          <p:spPr>
            <a:xfrm flipV="1">
              <a:off x="6660411" y="3500272"/>
              <a:ext cx="1966119" cy="2809095"/>
            </a:xfrm>
            <a:prstGeom prst="line">
              <a:avLst/>
            </a:prstGeom>
          </p:spPr>
          <p:style>
            <a:lnRef idx="3">
              <a:schemeClr val="accent1"/>
            </a:lnRef>
            <a:fillRef idx="0">
              <a:schemeClr val="accent1"/>
            </a:fillRef>
            <a:effectRef idx="2">
              <a:schemeClr val="accent1"/>
            </a:effectRef>
            <a:fontRef idx="minor">
              <a:schemeClr val="tx1"/>
            </a:fontRef>
          </p:style>
        </p:cxnSp>
        <p:cxnSp>
          <p:nvCxnSpPr>
            <p:cNvPr id="215" name="Straight Connector 214">
              <a:extLst>
                <a:ext uri="{FF2B5EF4-FFF2-40B4-BE49-F238E27FC236}">
                  <a16:creationId xmlns:a16="http://schemas.microsoft.com/office/drawing/2014/main" id="{558CCA67-FE90-48AB-982E-B8A86AEFC142}"/>
                </a:ext>
              </a:extLst>
            </p:cNvPr>
            <p:cNvCxnSpPr>
              <a:stCxn id="154" idx="2"/>
            </p:cNvCxnSpPr>
            <p:nvPr/>
          </p:nvCxnSpPr>
          <p:spPr>
            <a:xfrm flipH="1" flipV="1">
              <a:off x="1568741" y="1024193"/>
              <a:ext cx="1111531"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216" name="Straight Connector 215">
              <a:extLst>
                <a:ext uri="{FF2B5EF4-FFF2-40B4-BE49-F238E27FC236}">
                  <a16:creationId xmlns:a16="http://schemas.microsoft.com/office/drawing/2014/main" id="{58703E1E-6DBA-BCFE-D64B-C934767A6A9E}"/>
                </a:ext>
              </a:extLst>
            </p:cNvPr>
            <p:cNvCxnSpPr>
              <a:stCxn id="177" idx="6"/>
            </p:cNvCxnSpPr>
            <p:nvPr/>
          </p:nvCxnSpPr>
          <p:spPr>
            <a:xfrm flipV="1">
              <a:off x="9409037" y="3500271"/>
              <a:ext cx="639205" cy="1"/>
            </a:xfrm>
            <a:prstGeom prst="line">
              <a:avLst/>
            </a:prstGeom>
          </p:spPr>
          <p:style>
            <a:lnRef idx="3">
              <a:schemeClr val="accent1"/>
            </a:lnRef>
            <a:fillRef idx="0">
              <a:schemeClr val="accent1"/>
            </a:fillRef>
            <a:effectRef idx="2">
              <a:schemeClr val="accent1"/>
            </a:effectRef>
            <a:fontRef idx="minor">
              <a:schemeClr val="tx1"/>
            </a:fontRef>
          </p:style>
        </p:cxnSp>
      </p:grpSp>
    </p:spTree>
  </p:cSld>
  <p:clrMapOvr>
    <a:masterClrMapping/>
  </p:clrMapOvr>
</p:sld>
</file>

<file path=ppt/theme/theme1.xml><?xml version="1.0" encoding="utf-8"?>
<a:theme xmlns:a="http://schemas.openxmlformats.org/drawingml/2006/main" name="Default Design">
  <a:themeElements>
    <a:clrScheme name="Custom 28">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F9F0EBF511CE45A79FBB72A52630DC" ma:contentTypeVersion="12" ma:contentTypeDescription="Create a new document." ma:contentTypeScope="" ma:versionID="bf552cc763acd788fa927423af768369">
  <xsd:schema xmlns:xsd="http://www.w3.org/2001/XMLSchema" xmlns:xs="http://www.w3.org/2001/XMLSchema" xmlns:p="http://schemas.microsoft.com/office/2006/metadata/properties" xmlns:ns2="4822595b-a849-42b7-b469-57ccc9ff274d" xmlns:ns3="e0f52240-22ff-4af7-aad0-dab41dbb4f16" targetNamespace="http://schemas.microsoft.com/office/2006/metadata/properties" ma:root="true" ma:fieldsID="24f664e83530a41b1a58abd3c0ca734f" ns2:_="" ns3:_="">
    <xsd:import namespace="4822595b-a849-42b7-b469-57ccc9ff274d"/>
    <xsd:import namespace="e0f52240-22ff-4af7-aad0-dab41dbb4f1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2595b-a849-42b7-b469-57ccc9ff27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f52240-22ff-4af7-aad0-dab41dbb4f1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E4EC20-8633-4F10-AE54-10642E5F2A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2595b-a849-42b7-b469-57ccc9ff274d"/>
    <ds:schemaRef ds:uri="e0f52240-22ff-4af7-aad0-dab41dbb4f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00CEF9-AD5F-4272-ADB4-C283A78994EF}">
  <ds:schemaRefs>
    <ds:schemaRef ds:uri="http://purl.org/dc/terms/"/>
    <ds:schemaRef ds:uri="http://schemas.openxmlformats.org/package/2006/metadata/core-properties"/>
    <ds:schemaRef ds:uri="http://purl.org/dc/dcmitype/"/>
    <ds:schemaRef ds:uri="http://schemas.microsoft.com/office/infopath/2007/PartnerControls"/>
    <ds:schemaRef ds:uri="e0f52240-22ff-4af7-aad0-dab41dbb4f16"/>
    <ds:schemaRef ds:uri="http://purl.org/dc/elements/1.1/"/>
    <ds:schemaRef ds:uri="http://schemas.microsoft.com/office/2006/documentManagement/types"/>
    <ds:schemaRef ds:uri="4822595b-a849-42b7-b469-57ccc9ff274d"/>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9C3F571-26D0-4EC9-AD21-302ECB41B7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Couture</Template>
  <TotalTime>937</TotalTime>
  <Words>653</Words>
  <Application>Microsoft Office PowerPoint</Application>
  <PresentationFormat>Custom</PresentationFormat>
  <Paragraphs>145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Cambria Math</vt:lpstr>
      <vt:lpstr>Titillium Web</vt:lpstr>
      <vt:lpstr>Default Design</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Horizontal Poster</dc:title>
  <dc:creator>Ethan Shulda</dc:creator>
  <dc:description>©MegaPrint Inc. 2009</dc:description>
  <cp:lastModifiedBy>Lee, Sunny</cp:lastModifiedBy>
  <cp:revision>95</cp:revision>
  <cp:lastPrinted>2014-03-18T19:21:06Z</cp:lastPrinted>
  <dcterms:created xsi:type="dcterms:W3CDTF">2008-12-04T00:20:37Z</dcterms:created>
  <dcterms:modified xsi:type="dcterms:W3CDTF">2022-07-27T20:02:59Z</dcterms:modified>
  <cp:category>Research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0x010100C8F9F0EBF511CE45A79FBB72A52630DC</vt:lpwstr>
  </property>
</Properties>
</file>